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9928225" cy="6797675"/>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CC99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700" b="0" i="0">
                <a:solidFill>
                  <a:srgbClr val="2E2E2E"/>
                </a:solidFill>
                <a:latin typeface="MingLiU"/>
                <a:cs typeface="MingLiU"/>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700" b="0" i="0">
                <a:solidFill>
                  <a:srgbClr val="2E2E2E"/>
                </a:solidFill>
                <a:latin typeface="MingLiU"/>
                <a:cs typeface="MingLiU"/>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700" b="0" i="0">
                <a:solidFill>
                  <a:srgbClr val="2E2E2E"/>
                </a:solidFill>
                <a:latin typeface="MingLiU"/>
                <a:cs typeface="MingLiU"/>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7998"/>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0" y="6678002"/>
            <a:ext cx="9144000" cy="179997"/>
          </a:xfrm>
          <a:prstGeom prst="rect">
            <a:avLst/>
          </a:prstGeom>
          <a:blipFill>
            <a:blip r:embed="rId8" cstate="print"/>
            <a:stretch>
              <a:fillRect/>
            </a:stretch>
          </a:blipFill>
        </p:spPr>
        <p:txBody>
          <a:bodyPr wrap="square" lIns="0" tIns="0" rIns="0" bIns="0" rtlCol="0"/>
          <a:lstStyle/>
          <a:p>
            <a:endParaRPr/>
          </a:p>
        </p:txBody>
      </p:sp>
      <p:sp>
        <p:nvSpPr>
          <p:cNvPr id="18" name="bk object 18"/>
          <p:cNvSpPr/>
          <p:nvPr/>
        </p:nvSpPr>
        <p:spPr>
          <a:xfrm>
            <a:off x="0" y="0"/>
            <a:ext cx="9144000" cy="107999"/>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title"/>
          </p:nvPr>
        </p:nvSpPr>
        <p:spPr>
          <a:xfrm>
            <a:off x="1022248" y="654177"/>
            <a:ext cx="7099503" cy="589280"/>
          </a:xfrm>
          <a:prstGeom prst="rect">
            <a:avLst/>
          </a:prstGeom>
        </p:spPr>
        <p:txBody>
          <a:bodyPr wrap="square" lIns="0" tIns="0" rIns="0" bIns="0">
            <a:spAutoFit/>
          </a:bodyPr>
          <a:lstStyle>
            <a:lvl1pPr>
              <a:defRPr sz="3700" b="0" i="0">
                <a:solidFill>
                  <a:srgbClr val="2E2E2E"/>
                </a:solidFill>
                <a:latin typeface="MingLiU"/>
                <a:cs typeface="MingLiU"/>
              </a:defRPr>
            </a:lvl1pPr>
          </a:lstStyle>
          <a:p>
            <a:endParaRPr/>
          </a:p>
        </p:txBody>
      </p:sp>
      <p:sp>
        <p:nvSpPr>
          <p:cNvPr id="3" name="Holder 3"/>
          <p:cNvSpPr>
            <a:spLocks noGrp="1"/>
          </p:cNvSpPr>
          <p:nvPr>
            <p:ph type="body" idx="1"/>
          </p:nvPr>
        </p:nvSpPr>
        <p:spPr>
          <a:xfrm>
            <a:off x="900760" y="1649984"/>
            <a:ext cx="7342479" cy="222059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4/11/2025</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57200" y="1410750"/>
            <a:ext cx="8229600" cy="179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prstGeom prst="rect">
            <a:avLst/>
          </a:prstGeom>
        </p:spPr>
        <p:txBody>
          <a:bodyPr vert="horz" wrap="square" lIns="0" tIns="12065" rIns="0" bIns="0" rtlCol="0">
            <a:spAutoFit/>
          </a:bodyPr>
          <a:lstStyle/>
          <a:p>
            <a:pPr marL="41910">
              <a:lnSpc>
                <a:spcPct val="100000"/>
              </a:lnSpc>
              <a:spcBef>
                <a:spcPts val="95"/>
              </a:spcBef>
            </a:pPr>
            <a:r>
              <a:rPr spc="-5" dirty="0"/>
              <a:t>致力</a:t>
            </a:r>
            <a:r>
              <a:rPr dirty="0"/>
              <a:t>推</a:t>
            </a:r>
            <a:r>
              <a:rPr spc="-5" dirty="0"/>
              <a:t>動統</a:t>
            </a:r>
            <a:r>
              <a:rPr dirty="0"/>
              <a:t>籌</a:t>
            </a:r>
            <a:r>
              <a:rPr spc="-5" dirty="0"/>
              <a:t>分配</a:t>
            </a:r>
            <a:r>
              <a:rPr dirty="0"/>
              <a:t>稅</a:t>
            </a:r>
            <a:r>
              <a:rPr spc="-5" dirty="0"/>
              <a:t>款制</a:t>
            </a:r>
            <a:r>
              <a:rPr dirty="0"/>
              <a:t>度</a:t>
            </a:r>
            <a:r>
              <a:rPr spc="-5" dirty="0"/>
              <a:t>合理化</a:t>
            </a:r>
          </a:p>
        </p:txBody>
      </p:sp>
      <p:sp>
        <p:nvSpPr>
          <p:cNvPr id="4" name="object 4"/>
          <p:cNvSpPr txBox="1"/>
          <p:nvPr/>
        </p:nvSpPr>
        <p:spPr>
          <a:xfrm>
            <a:off x="902004" y="1649984"/>
            <a:ext cx="7341234" cy="1490152"/>
          </a:xfrm>
          <a:prstGeom prst="rect">
            <a:avLst/>
          </a:prstGeom>
        </p:spPr>
        <p:txBody>
          <a:bodyPr vert="horz" wrap="square" lIns="0" tIns="12700" rIns="0" bIns="0" rtlCol="0">
            <a:spAutoFit/>
          </a:bodyPr>
          <a:lstStyle/>
          <a:p>
            <a:pPr marL="12700" marR="5080" algn="just">
              <a:lnSpc>
                <a:spcPct val="100000"/>
              </a:lnSpc>
              <a:spcBef>
                <a:spcPts val="100"/>
              </a:spcBef>
            </a:pPr>
            <a:r>
              <a:rPr lang="zh-TW" altLang="en-US" sz="2400" dirty="0">
                <a:latin typeface="MingLiU"/>
                <a:cs typeface="MingLiU"/>
              </a:rPr>
              <a:t>財政收支劃分法已於</a:t>
            </a:r>
            <a:r>
              <a:rPr lang="en-US" altLang="zh-TW" sz="2400" dirty="0">
                <a:latin typeface="MingLiU"/>
                <a:cs typeface="MingLiU"/>
              </a:rPr>
              <a:t>113</a:t>
            </a:r>
            <a:r>
              <a:rPr lang="zh-TW" altLang="en-US" sz="2400" dirty="0">
                <a:latin typeface="MingLiU"/>
                <a:cs typeface="MingLiU"/>
              </a:rPr>
              <a:t>年</a:t>
            </a:r>
            <a:r>
              <a:rPr lang="en-US" altLang="zh-TW" sz="2400" dirty="0">
                <a:latin typeface="MingLiU"/>
                <a:cs typeface="MingLiU"/>
              </a:rPr>
              <a:t>12</a:t>
            </a:r>
            <a:r>
              <a:rPr lang="zh-TW" altLang="en-US" sz="2400" dirty="0">
                <a:latin typeface="MingLiU"/>
                <a:cs typeface="MingLiU"/>
              </a:rPr>
              <a:t>月</a:t>
            </a:r>
            <a:r>
              <a:rPr lang="en-US" altLang="zh-TW" sz="2400" dirty="0">
                <a:latin typeface="MingLiU"/>
                <a:cs typeface="MingLiU"/>
              </a:rPr>
              <a:t>22</a:t>
            </a:r>
            <a:r>
              <a:rPr lang="zh-TW" altLang="en-US" sz="2400" dirty="0">
                <a:latin typeface="MingLiU"/>
                <a:cs typeface="MingLiU"/>
              </a:rPr>
              <a:t>日於立法院三續通過修正案，並於</a:t>
            </a:r>
            <a:r>
              <a:rPr lang="en-US" altLang="zh-TW" sz="2400" dirty="0">
                <a:latin typeface="MingLiU"/>
                <a:cs typeface="MingLiU"/>
              </a:rPr>
              <a:t>114</a:t>
            </a:r>
            <a:r>
              <a:rPr lang="zh-TW" altLang="en-US" sz="2400" dirty="0">
                <a:latin typeface="MingLiU"/>
                <a:cs typeface="MingLiU"/>
              </a:rPr>
              <a:t>年</a:t>
            </a:r>
            <a:r>
              <a:rPr lang="en-US" altLang="zh-TW" sz="2400" dirty="0">
                <a:latin typeface="MingLiU"/>
                <a:cs typeface="MingLiU"/>
              </a:rPr>
              <a:t>3</a:t>
            </a:r>
            <a:r>
              <a:rPr lang="zh-TW" altLang="en-US" sz="2400" dirty="0">
                <a:latin typeface="MingLiU"/>
                <a:cs typeface="MingLiU"/>
              </a:rPr>
              <a:t>月</a:t>
            </a:r>
            <a:r>
              <a:rPr lang="en-US" altLang="zh-TW" sz="2400" dirty="0">
                <a:latin typeface="MingLiU"/>
                <a:cs typeface="MingLiU"/>
              </a:rPr>
              <a:t>21</a:t>
            </a:r>
            <a:r>
              <a:rPr lang="zh-TW" altLang="en-US" sz="2400" dirty="0">
                <a:latin typeface="MingLiU"/>
                <a:cs typeface="MingLiU"/>
              </a:rPr>
              <a:t>日由總統公告。新北市將持續關注新法施行期程，並請各機關做好規劃及準備，善用資源以加速新北的建設與福利。</a:t>
            </a:r>
            <a:endParaRPr sz="2400" dirty="0">
              <a:latin typeface="MingLiU"/>
              <a:cs typeface="MingLiU"/>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85800" y="3196624"/>
            <a:ext cx="7772400" cy="17999"/>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65200" y="772413"/>
            <a:ext cx="8009890" cy="589280"/>
          </a:xfrm>
          <a:prstGeom prst="rect">
            <a:avLst/>
          </a:prstGeom>
        </p:spPr>
        <p:txBody>
          <a:bodyPr vert="horz" wrap="square" lIns="0" tIns="12065" rIns="0" bIns="0" rtlCol="0">
            <a:spAutoFit/>
          </a:bodyPr>
          <a:lstStyle/>
          <a:p>
            <a:pPr marL="12700">
              <a:lnSpc>
                <a:spcPct val="100000"/>
              </a:lnSpc>
              <a:spcBef>
                <a:spcPts val="95"/>
              </a:spcBef>
            </a:pPr>
            <a:r>
              <a:rPr spc="-5" dirty="0"/>
              <a:t>新北</a:t>
            </a:r>
            <a:r>
              <a:rPr dirty="0"/>
              <a:t>市</a:t>
            </a:r>
            <a:r>
              <a:rPr spc="-5" dirty="0"/>
              <a:t>爭取</a:t>
            </a:r>
            <a:r>
              <a:rPr dirty="0"/>
              <a:t>財</a:t>
            </a:r>
            <a:r>
              <a:rPr spc="-5" dirty="0"/>
              <a:t>政收</a:t>
            </a:r>
            <a:r>
              <a:rPr dirty="0"/>
              <a:t>支</a:t>
            </a:r>
            <a:r>
              <a:rPr spc="-5" dirty="0"/>
              <a:t>劃分</a:t>
            </a:r>
            <a:r>
              <a:rPr dirty="0"/>
              <a:t>法</a:t>
            </a:r>
            <a:r>
              <a:rPr spc="-5" dirty="0"/>
              <a:t>修法</a:t>
            </a:r>
            <a:r>
              <a:rPr dirty="0"/>
              <a:t>大</a:t>
            </a:r>
            <a:r>
              <a:rPr spc="-5" dirty="0"/>
              <a:t>事紀</a:t>
            </a:r>
          </a:p>
        </p:txBody>
      </p:sp>
      <p:sp>
        <p:nvSpPr>
          <p:cNvPr id="4" name="object 4"/>
          <p:cNvSpPr/>
          <p:nvPr/>
        </p:nvSpPr>
        <p:spPr>
          <a:xfrm>
            <a:off x="608916" y="1435358"/>
            <a:ext cx="6321425" cy="690171"/>
          </a:xfrm>
          <a:custGeom>
            <a:avLst/>
            <a:gdLst/>
            <a:ahLst/>
            <a:cxnLst/>
            <a:rect l="l" t="t" r="r" b="b"/>
            <a:pathLst>
              <a:path w="6321425" h="868680">
                <a:moveTo>
                  <a:pt x="6233998" y="0"/>
                </a:moveTo>
                <a:lnTo>
                  <a:pt x="86842" y="0"/>
                </a:lnTo>
                <a:lnTo>
                  <a:pt x="53042" y="6822"/>
                </a:lnTo>
                <a:lnTo>
                  <a:pt x="25438" y="25431"/>
                </a:lnTo>
                <a:lnTo>
                  <a:pt x="6825" y="53042"/>
                </a:lnTo>
                <a:lnTo>
                  <a:pt x="0" y="86867"/>
                </a:lnTo>
                <a:lnTo>
                  <a:pt x="0" y="781558"/>
                </a:lnTo>
                <a:lnTo>
                  <a:pt x="6825" y="815383"/>
                </a:lnTo>
                <a:lnTo>
                  <a:pt x="25438" y="842994"/>
                </a:lnTo>
                <a:lnTo>
                  <a:pt x="53042" y="861603"/>
                </a:lnTo>
                <a:lnTo>
                  <a:pt x="86842" y="868426"/>
                </a:lnTo>
                <a:lnTo>
                  <a:pt x="6233998" y="868426"/>
                </a:lnTo>
                <a:lnTo>
                  <a:pt x="6267823" y="861603"/>
                </a:lnTo>
                <a:lnTo>
                  <a:pt x="6295434" y="842994"/>
                </a:lnTo>
                <a:lnTo>
                  <a:pt x="6314043" y="815383"/>
                </a:lnTo>
                <a:lnTo>
                  <a:pt x="6320866" y="781558"/>
                </a:lnTo>
                <a:lnTo>
                  <a:pt x="6320866" y="86867"/>
                </a:lnTo>
                <a:lnTo>
                  <a:pt x="6314043" y="53042"/>
                </a:lnTo>
                <a:lnTo>
                  <a:pt x="6295434" y="25431"/>
                </a:lnTo>
                <a:lnTo>
                  <a:pt x="6267823" y="6822"/>
                </a:lnTo>
                <a:lnTo>
                  <a:pt x="6233998" y="0"/>
                </a:lnTo>
                <a:close/>
              </a:path>
            </a:pathLst>
          </a:custGeom>
          <a:solidFill>
            <a:srgbClr val="85ACBB"/>
          </a:solidFill>
        </p:spPr>
        <p:txBody>
          <a:bodyPr wrap="square" lIns="0" tIns="0" rIns="0" bIns="0" rtlCol="0"/>
          <a:lstStyle/>
          <a:p>
            <a:endParaRPr/>
          </a:p>
        </p:txBody>
      </p:sp>
      <p:sp>
        <p:nvSpPr>
          <p:cNvPr id="5" name="object 5"/>
          <p:cNvSpPr/>
          <p:nvPr/>
        </p:nvSpPr>
        <p:spPr>
          <a:xfrm>
            <a:off x="608916" y="1435358"/>
            <a:ext cx="6321425" cy="704975"/>
          </a:xfrm>
          <a:custGeom>
            <a:avLst/>
            <a:gdLst/>
            <a:ahLst/>
            <a:cxnLst/>
            <a:rect l="l" t="t" r="r" b="b"/>
            <a:pathLst>
              <a:path w="6321425" h="868680">
                <a:moveTo>
                  <a:pt x="0" y="86867"/>
                </a:moveTo>
                <a:lnTo>
                  <a:pt x="6825" y="53042"/>
                </a:lnTo>
                <a:lnTo>
                  <a:pt x="25438" y="25431"/>
                </a:lnTo>
                <a:lnTo>
                  <a:pt x="53042" y="6822"/>
                </a:lnTo>
                <a:lnTo>
                  <a:pt x="86842" y="0"/>
                </a:lnTo>
                <a:lnTo>
                  <a:pt x="6233998" y="0"/>
                </a:lnTo>
                <a:lnTo>
                  <a:pt x="6267823" y="6822"/>
                </a:lnTo>
                <a:lnTo>
                  <a:pt x="6295434" y="25431"/>
                </a:lnTo>
                <a:lnTo>
                  <a:pt x="6314043" y="53042"/>
                </a:lnTo>
                <a:lnTo>
                  <a:pt x="6320866" y="86867"/>
                </a:lnTo>
                <a:lnTo>
                  <a:pt x="6320866" y="781558"/>
                </a:lnTo>
                <a:lnTo>
                  <a:pt x="6314043" y="815383"/>
                </a:lnTo>
                <a:lnTo>
                  <a:pt x="6295434" y="842994"/>
                </a:lnTo>
                <a:lnTo>
                  <a:pt x="6267823" y="861603"/>
                </a:lnTo>
                <a:lnTo>
                  <a:pt x="6233998" y="868426"/>
                </a:lnTo>
                <a:lnTo>
                  <a:pt x="86842" y="868426"/>
                </a:lnTo>
                <a:lnTo>
                  <a:pt x="53042" y="861603"/>
                </a:lnTo>
                <a:lnTo>
                  <a:pt x="25438" y="842994"/>
                </a:lnTo>
                <a:lnTo>
                  <a:pt x="6825" y="815383"/>
                </a:lnTo>
                <a:lnTo>
                  <a:pt x="0" y="781558"/>
                </a:lnTo>
                <a:lnTo>
                  <a:pt x="0" y="86867"/>
                </a:lnTo>
                <a:close/>
              </a:path>
            </a:pathLst>
          </a:custGeom>
          <a:ln w="25399">
            <a:solidFill>
              <a:srgbClr val="FFFFFF"/>
            </a:solidFill>
          </a:ln>
        </p:spPr>
        <p:txBody>
          <a:bodyPr wrap="square" lIns="0" tIns="0" rIns="0" bIns="0" rtlCol="0"/>
          <a:lstStyle/>
          <a:p>
            <a:endParaRPr/>
          </a:p>
        </p:txBody>
      </p:sp>
      <p:sp>
        <p:nvSpPr>
          <p:cNvPr id="6" name="object 6"/>
          <p:cNvSpPr txBox="1"/>
          <p:nvPr/>
        </p:nvSpPr>
        <p:spPr>
          <a:xfrm>
            <a:off x="762000" y="1485580"/>
            <a:ext cx="695118" cy="512320"/>
          </a:xfrm>
          <a:prstGeom prst="rect">
            <a:avLst/>
          </a:prstGeom>
        </p:spPr>
        <p:txBody>
          <a:bodyPr vert="horz" wrap="square" lIns="0" tIns="78105" rIns="0" bIns="0" rtlCol="0">
            <a:spAutoFit/>
          </a:bodyPr>
          <a:lstStyle/>
          <a:p>
            <a:pPr marL="12700">
              <a:lnSpc>
                <a:spcPct val="100000"/>
              </a:lnSpc>
              <a:spcBef>
                <a:spcPts val="615"/>
              </a:spcBef>
            </a:pPr>
            <a:r>
              <a:rPr sz="1200" dirty="0">
                <a:latin typeface="MingLiU"/>
                <a:cs typeface="MingLiU"/>
              </a:rPr>
              <a:t>101年3月</a:t>
            </a:r>
          </a:p>
          <a:p>
            <a:pPr marL="12700">
              <a:lnSpc>
                <a:spcPct val="100000"/>
              </a:lnSpc>
              <a:spcBef>
                <a:spcPts val="515"/>
              </a:spcBef>
            </a:pPr>
            <a:r>
              <a:rPr sz="1200" dirty="0">
                <a:latin typeface="MingLiU"/>
                <a:cs typeface="MingLiU"/>
              </a:rPr>
              <a:t>101年9月</a:t>
            </a:r>
          </a:p>
        </p:txBody>
      </p:sp>
      <p:sp>
        <p:nvSpPr>
          <p:cNvPr id="7" name="object 7"/>
          <p:cNvSpPr txBox="1"/>
          <p:nvPr/>
        </p:nvSpPr>
        <p:spPr>
          <a:xfrm>
            <a:off x="1526401" y="1485581"/>
            <a:ext cx="4445635" cy="522605"/>
          </a:xfrm>
          <a:prstGeom prst="rect">
            <a:avLst/>
          </a:prstGeom>
        </p:spPr>
        <p:txBody>
          <a:bodyPr vert="horz" wrap="square" lIns="0" tIns="12700" rIns="0" bIns="0" rtlCol="0">
            <a:spAutoFit/>
          </a:bodyPr>
          <a:lstStyle/>
          <a:p>
            <a:pPr marL="12700" marR="5080">
              <a:lnSpc>
                <a:spcPct val="135800"/>
              </a:lnSpc>
              <a:spcBef>
                <a:spcPts val="100"/>
              </a:spcBef>
            </a:pPr>
            <a:r>
              <a:rPr sz="1200" dirty="0">
                <a:latin typeface="MingLiU"/>
                <a:cs typeface="MingLiU"/>
              </a:rPr>
              <a:t>建請立法院財政委員會委員支持儘速推動財政收支劃分法之修</a:t>
            </a:r>
            <a:r>
              <a:rPr sz="1200" spc="5" dirty="0">
                <a:latin typeface="MingLiU"/>
                <a:cs typeface="MingLiU"/>
              </a:rPr>
              <a:t>法</a:t>
            </a:r>
            <a:r>
              <a:rPr sz="1200" dirty="0">
                <a:latin typeface="MingLiU"/>
                <a:cs typeface="MingLiU"/>
              </a:rPr>
              <a:t>。 發布新聞稿表達本市立場。</a:t>
            </a:r>
          </a:p>
        </p:txBody>
      </p:sp>
      <p:sp>
        <p:nvSpPr>
          <p:cNvPr id="8" name="object 8"/>
          <p:cNvSpPr/>
          <p:nvPr/>
        </p:nvSpPr>
        <p:spPr>
          <a:xfrm>
            <a:off x="914498" y="2234014"/>
            <a:ext cx="6553102" cy="681535"/>
          </a:xfrm>
          <a:custGeom>
            <a:avLst/>
            <a:gdLst/>
            <a:ahLst/>
            <a:cxnLst/>
            <a:rect l="l" t="t" r="r" b="b"/>
            <a:pathLst>
              <a:path w="6321425" h="868679">
                <a:moveTo>
                  <a:pt x="6234036" y="0"/>
                </a:moveTo>
                <a:lnTo>
                  <a:pt x="86842" y="0"/>
                </a:lnTo>
                <a:lnTo>
                  <a:pt x="53036" y="6822"/>
                </a:lnTo>
                <a:lnTo>
                  <a:pt x="25433" y="25431"/>
                </a:lnTo>
                <a:lnTo>
                  <a:pt x="6823" y="53042"/>
                </a:lnTo>
                <a:lnTo>
                  <a:pt x="0" y="86868"/>
                </a:lnTo>
                <a:lnTo>
                  <a:pt x="0" y="781558"/>
                </a:lnTo>
                <a:lnTo>
                  <a:pt x="6823" y="815383"/>
                </a:lnTo>
                <a:lnTo>
                  <a:pt x="25433" y="842994"/>
                </a:lnTo>
                <a:lnTo>
                  <a:pt x="53036" y="861603"/>
                </a:lnTo>
                <a:lnTo>
                  <a:pt x="86842" y="868426"/>
                </a:lnTo>
                <a:lnTo>
                  <a:pt x="6234036" y="868426"/>
                </a:lnTo>
                <a:lnTo>
                  <a:pt x="6267808" y="861603"/>
                </a:lnTo>
                <a:lnTo>
                  <a:pt x="6295424" y="842994"/>
                </a:lnTo>
                <a:lnTo>
                  <a:pt x="6314064" y="815383"/>
                </a:lnTo>
                <a:lnTo>
                  <a:pt x="6320904" y="781558"/>
                </a:lnTo>
                <a:lnTo>
                  <a:pt x="6320904" y="86868"/>
                </a:lnTo>
                <a:lnTo>
                  <a:pt x="6314064" y="53042"/>
                </a:lnTo>
                <a:lnTo>
                  <a:pt x="6295424" y="25431"/>
                </a:lnTo>
                <a:lnTo>
                  <a:pt x="6267808" y="6822"/>
                </a:lnTo>
                <a:lnTo>
                  <a:pt x="6234036" y="0"/>
                </a:lnTo>
                <a:close/>
              </a:path>
            </a:pathLst>
          </a:custGeom>
          <a:solidFill>
            <a:srgbClr val="75C5A7"/>
          </a:solidFill>
        </p:spPr>
        <p:txBody>
          <a:bodyPr wrap="square" lIns="0" tIns="0" rIns="0" bIns="0" rtlCol="0"/>
          <a:lstStyle/>
          <a:p>
            <a:endParaRPr/>
          </a:p>
        </p:txBody>
      </p:sp>
      <p:sp>
        <p:nvSpPr>
          <p:cNvPr id="9" name="object 9"/>
          <p:cNvSpPr/>
          <p:nvPr/>
        </p:nvSpPr>
        <p:spPr>
          <a:xfrm>
            <a:off x="910404" y="2205874"/>
            <a:ext cx="6557196" cy="709676"/>
          </a:xfrm>
          <a:custGeom>
            <a:avLst/>
            <a:gdLst/>
            <a:ahLst/>
            <a:cxnLst/>
            <a:rect l="l" t="t" r="r" b="b"/>
            <a:pathLst>
              <a:path w="6321425" h="868679">
                <a:moveTo>
                  <a:pt x="0" y="86868"/>
                </a:moveTo>
                <a:lnTo>
                  <a:pt x="6823" y="53042"/>
                </a:lnTo>
                <a:lnTo>
                  <a:pt x="25433" y="25431"/>
                </a:lnTo>
                <a:lnTo>
                  <a:pt x="53036" y="6822"/>
                </a:lnTo>
                <a:lnTo>
                  <a:pt x="86842" y="0"/>
                </a:lnTo>
                <a:lnTo>
                  <a:pt x="6234036" y="0"/>
                </a:lnTo>
                <a:lnTo>
                  <a:pt x="6267808" y="6822"/>
                </a:lnTo>
                <a:lnTo>
                  <a:pt x="6295424" y="25431"/>
                </a:lnTo>
                <a:lnTo>
                  <a:pt x="6314064" y="53042"/>
                </a:lnTo>
                <a:lnTo>
                  <a:pt x="6320904" y="86868"/>
                </a:lnTo>
                <a:lnTo>
                  <a:pt x="6320904" y="781558"/>
                </a:lnTo>
                <a:lnTo>
                  <a:pt x="6314064" y="815383"/>
                </a:lnTo>
                <a:lnTo>
                  <a:pt x="6295424" y="842994"/>
                </a:lnTo>
                <a:lnTo>
                  <a:pt x="6267808" y="861603"/>
                </a:lnTo>
                <a:lnTo>
                  <a:pt x="6234036" y="868426"/>
                </a:lnTo>
                <a:lnTo>
                  <a:pt x="86842" y="868426"/>
                </a:lnTo>
                <a:lnTo>
                  <a:pt x="53036" y="861603"/>
                </a:lnTo>
                <a:lnTo>
                  <a:pt x="25433" y="842994"/>
                </a:lnTo>
                <a:lnTo>
                  <a:pt x="6823" y="815383"/>
                </a:lnTo>
                <a:lnTo>
                  <a:pt x="0" y="781558"/>
                </a:lnTo>
                <a:lnTo>
                  <a:pt x="0" y="86868"/>
                </a:lnTo>
                <a:close/>
              </a:path>
            </a:pathLst>
          </a:custGeom>
          <a:ln w="25400">
            <a:solidFill>
              <a:srgbClr val="FFFFFF"/>
            </a:solidFill>
          </a:ln>
        </p:spPr>
        <p:txBody>
          <a:bodyPr wrap="square" lIns="0" tIns="0" rIns="0" bIns="0" rtlCol="0"/>
          <a:lstStyle/>
          <a:p>
            <a:endParaRPr/>
          </a:p>
        </p:txBody>
      </p:sp>
      <p:sp>
        <p:nvSpPr>
          <p:cNvPr id="10" name="object 10"/>
          <p:cNvSpPr txBox="1"/>
          <p:nvPr/>
        </p:nvSpPr>
        <p:spPr>
          <a:xfrm>
            <a:off x="1036701" y="2255229"/>
            <a:ext cx="3607435" cy="523875"/>
          </a:xfrm>
          <a:prstGeom prst="rect">
            <a:avLst/>
          </a:prstGeom>
        </p:spPr>
        <p:txBody>
          <a:bodyPr vert="horz" wrap="square" lIns="0" tIns="78740" rIns="0" bIns="0" rtlCol="0">
            <a:spAutoFit/>
          </a:bodyPr>
          <a:lstStyle/>
          <a:p>
            <a:pPr marL="12700">
              <a:lnSpc>
                <a:spcPct val="100000"/>
              </a:lnSpc>
              <a:spcBef>
                <a:spcPts val="620"/>
              </a:spcBef>
              <a:tabLst>
                <a:tab pos="850265" algn="l"/>
              </a:tabLst>
            </a:pPr>
            <a:r>
              <a:rPr sz="1200" spc="-5" dirty="0">
                <a:latin typeface="MingLiU"/>
                <a:cs typeface="MingLiU"/>
              </a:rPr>
              <a:t>102年4</a:t>
            </a:r>
            <a:r>
              <a:rPr sz="1200" dirty="0">
                <a:latin typeface="MingLiU"/>
                <a:cs typeface="MingLiU"/>
              </a:rPr>
              <a:t>月	</a:t>
            </a:r>
            <a:r>
              <a:rPr sz="1200" spc="-5" dirty="0">
                <a:latin typeface="MingLiU"/>
                <a:cs typeface="MingLiU"/>
              </a:rPr>
              <a:t>參與中央會議促請儘速修</a:t>
            </a:r>
            <a:r>
              <a:rPr sz="1200" dirty="0">
                <a:latin typeface="MingLiU"/>
                <a:cs typeface="MingLiU"/>
              </a:rPr>
              <a:t>法。</a:t>
            </a:r>
          </a:p>
          <a:p>
            <a:pPr marL="12700">
              <a:lnSpc>
                <a:spcPct val="100000"/>
              </a:lnSpc>
              <a:spcBef>
                <a:spcPts val="520"/>
              </a:spcBef>
              <a:tabLst>
                <a:tab pos="1002665" algn="l"/>
              </a:tabLst>
            </a:pPr>
            <a:r>
              <a:rPr sz="1200" dirty="0">
                <a:latin typeface="MingLiU"/>
                <a:cs typeface="MingLiU"/>
              </a:rPr>
              <a:t>10</a:t>
            </a:r>
            <a:r>
              <a:rPr sz="1200" spc="-5" dirty="0">
                <a:latin typeface="MingLiU"/>
                <a:cs typeface="MingLiU"/>
              </a:rPr>
              <a:t>2</a:t>
            </a:r>
            <a:r>
              <a:rPr sz="1200" dirty="0">
                <a:latin typeface="MingLiU"/>
                <a:cs typeface="MingLiU"/>
              </a:rPr>
              <a:t>年6~9月</a:t>
            </a:r>
            <a:r>
              <a:rPr lang="zh-TW" altLang="en-US" sz="1200" dirty="0">
                <a:latin typeface="MingLiU"/>
                <a:cs typeface="MingLiU"/>
              </a:rPr>
              <a:t> </a:t>
            </a:r>
            <a:r>
              <a:rPr sz="1200" dirty="0" err="1">
                <a:latin typeface="MingLiU"/>
                <a:cs typeface="MingLiU"/>
              </a:rPr>
              <a:t>函請中央將財劃法列為優先審議法</a:t>
            </a:r>
            <a:r>
              <a:rPr sz="1200" spc="5" dirty="0" err="1">
                <a:latin typeface="MingLiU"/>
                <a:cs typeface="MingLiU"/>
              </a:rPr>
              <a:t>案</a:t>
            </a:r>
            <a:r>
              <a:rPr sz="1200" dirty="0">
                <a:latin typeface="MingLiU"/>
                <a:cs typeface="MingLiU"/>
              </a:rPr>
              <a:t>。</a:t>
            </a:r>
          </a:p>
        </p:txBody>
      </p:sp>
      <p:sp>
        <p:nvSpPr>
          <p:cNvPr id="11" name="object 11"/>
          <p:cNvSpPr/>
          <p:nvPr/>
        </p:nvSpPr>
        <p:spPr>
          <a:xfrm>
            <a:off x="1219199" y="3006428"/>
            <a:ext cx="6560703" cy="751905"/>
          </a:xfrm>
          <a:custGeom>
            <a:avLst/>
            <a:gdLst/>
            <a:ahLst/>
            <a:cxnLst/>
            <a:rect l="l" t="t" r="r" b="b"/>
            <a:pathLst>
              <a:path w="6320790" h="868679">
                <a:moveTo>
                  <a:pt x="6233921" y="0"/>
                </a:moveTo>
                <a:lnTo>
                  <a:pt x="86741" y="0"/>
                </a:lnTo>
                <a:lnTo>
                  <a:pt x="52988" y="6840"/>
                </a:lnTo>
                <a:lnTo>
                  <a:pt x="25415" y="25479"/>
                </a:lnTo>
                <a:lnTo>
                  <a:pt x="6820" y="53095"/>
                </a:lnTo>
                <a:lnTo>
                  <a:pt x="0" y="86868"/>
                </a:lnTo>
                <a:lnTo>
                  <a:pt x="0" y="781685"/>
                </a:lnTo>
                <a:lnTo>
                  <a:pt x="6820" y="815437"/>
                </a:lnTo>
                <a:lnTo>
                  <a:pt x="25415" y="843010"/>
                </a:lnTo>
                <a:lnTo>
                  <a:pt x="52988" y="861605"/>
                </a:lnTo>
                <a:lnTo>
                  <a:pt x="86741" y="868426"/>
                </a:lnTo>
                <a:lnTo>
                  <a:pt x="6233921" y="868426"/>
                </a:lnTo>
                <a:lnTo>
                  <a:pt x="6267747" y="861605"/>
                </a:lnTo>
                <a:lnTo>
                  <a:pt x="6295358" y="843010"/>
                </a:lnTo>
                <a:lnTo>
                  <a:pt x="6313967" y="815437"/>
                </a:lnTo>
                <a:lnTo>
                  <a:pt x="6320790" y="781685"/>
                </a:lnTo>
                <a:lnTo>
                  <a:pt x="6320790" y="86868"/>
                </a:lnTo>
                <a:lnTo>
                  <a:pt x="6313967" y="53095"/>
                </a:lnTo>
                <a:lnTo>
                  <a:pt x="6295358" y="25479"/>
                </a:lnTo>
                <a:lnTo>
                  <a:pt x="6267747" y="6840"/>
                </a:lnTo>
                <a:lnTo>
                  <a:pt x="6233921" y="0"/>
                </a:lnTo>
                <a:close/>
              </a:path>
            </a:pathLst>
          </a:custGeom>
          <a:solidFill>
            <a:srgbClr val="64CF63"/>
          </a:solidFill>
        </p:spPr>
        <p:txBody>
          <a:bodyPr wrap="square" lIns="0" tIns="0" rIns="0" bIns="0" rtlCol="0"/>
          <a:lstStyle/>
          <a:p>
            <a:endParaRPr/>
          </a:p>
        </p:txBody>
      </p:sp>
      <p:sp>
        <p:nvSpPr>
          <p:cNvPr id="12" name="object 12"/>
          <p:cNvSpPr/>
          <p:nvPr/>
        </p:nvSpPr>
        <p:spPr>
          <a:xfrm>
            <a:off x="1219200" y="2991737"/>
            <a:ext cx="6560702" cy="766596"/>
          </a:xfrm>
          <a:custGeom>
            <a:avLst/>
            <a:gdLst/>
            <a:ahLst/>
            <a:cxnLst/>
            <a:rect l="l" t="t" r="r" b="b"/>
            <a:pathLst>
              <a:path w="6320790" h="868679">
                <a:moveTo>
                  <a:pt x="0" y="86868"/>
                </a:moveTo>
                <a:lnTo>
                  <a:pt x="6820" y="53095"/>
                </a:lnTo>
                <a:lnTo>
                  <a:pt x="25415" y="25479"/>
                </a:lnTo>
                <a:lnTo>
                  <a:pt x="52988" y="6840"/>
                </a:lnTo>
                <a:lnTo>
                  <a:pt x="86741" y="0"/>
                </a:lnTo>
                <a:lnTo>
                  <a:pt x="6233921" y="0"/>
                </a:lnTo>
                <a:lnTo>
                  <a:pt x="6267747" y="6840"/>
                </a:lnTo>
                <a:lnTo>
                  <a:pt x="6295358" y="25479"/>
                </a:lnTo>
                <a:lnTo>
                  <a:pt x="6313967" y="53095"/>
                </a:lnTo>
                <a:lnTo>
                  <a:pt x="6320790" y="86868"/>
                </a:lnTo>
                <a:lnTo>
                  <a:pt x="6320790" y="781685"/>
                </a:lnTo>
                <a:lnTo>
                  <a:pt x="6313967" y="815437"/>
                </a:lnTo>
                <a:lnTo>
                  <a:pt x="6295358" y="843010"/>
                </a:lnTo>
                <a:lnTo>
                  <a:pt x="6267747" y="861605"/>
                </a:lnTo>
                <a:lnTo>
                  <a:pt x="6233921" y="868426"/>
                </a:lnTo>
                <a:lnTo>
                  <a:pt x="86741" y="868426"/>
                </a:lnTo>
                <a:lnTo>
                  <a:pt x="52988" y="861605"/>
                </a:lnTo>
                <a:lnTo>
                  <a:pt x="25415" y="843010"/>
                </a:lnTo>
                <a:lnTo>
                  <a:pt x="6820" y="815437"/>
                </a:lnTo>
                <a:lnTo>
                  <a:pt x="0" y="781685"/>
                </a:lnTo>
                <a:lnTo>
                  <a:pt x="0" y="86868"/>
                </a:lnTo>
                <a:close/>
              </a:path>
            </a:pathLst>
          </a:custGeom>
          <a:ln w="25400">
            <a:solidFill>
              <a:srgbClr val="FFFFFF"/>
            </a:solidFill>
          </a:ln>
        </p:spPr>
        <p:txBody>
          <a:bodyPr wrap="square" lIns="0" tIns="0" rIns="0" bIns="0" rtlCol="0"/>
          <a:lstStyle/>
          <a:p>
            <a:endParaRPr/>
          </a:p>
        </p:txBody>
      </p:sp>
      <p:sp>
        <p:nvSpPr>
          <p:cNvPr id="13" name="object 13"/>
          <p:cNvSpPr txBox="1"/>
          <p:nvPr/>
        </p:nvSpPr>
        <p:spPr>
          <a:xfrm>
            <a:off x="1585589" y="3113732"/>
            <a:ext cx="5284470" cy="522605"/>
          </a:xfrm>
          <a:prstGeom prst="rect">
            <a:avLst/>
          </a:prstGeom>
        </p:spPr>
        <p:txBody>
          <a:bodyPr vert="horz" wrap="square" lIns="0" tIns="78105" rIns="0" bIns="0" rtlCol="0">
            <a:spAutoFit/>
          </a:bodyPr>
          <a:lstStyle/>
          <a:p>
            <a:pPr marL="12700">
              <a:lnSpc>
                <a:spcPct val="100000"/>
              </a:lnSpc>
              <a:spcBef>
                <a:spcPts val="615"/>
              </a:spcBef>
              <a:tabLst>
                <a:tab pos="850265" algn="l"/>
              </a:tabLst>
            </a:pPr>
            <a:r>
              <a:rPr sz="1200" dirty="0">
                <a:latin typeface="MingLiU"/>
                <a:cs typeface="MingLiU"/>
              </a:rPr>
              <a:t>105年4月	朱市長於記者聯訪呼籲新政府本「錢權下放」精神儘速完成修</a:t>
            </a:r>
            <a:r>
              <a:rPr sz="1200" spc="5" dirty="0">
                <a:latin typeface="MingLiU"/>
                <a:cs typeface="MingLiU"/>
              </a:rPr>
              <a:t>法</a:t>
            </a:r>
            <a:r>
              <a:rPr sz="1200" dirty="0">
                <a:latin typeface="MingLiU"/>
                <a:cs typeface="MingLiU"/>
              </a:rPr>
              <a:t>。</a:t>
            </a:r>
          </a:p>
          <a:p>
            <a:pPr marL="12700">
              <a:lnSpc>
                <a:spcPct val="100000"/>
              </a:lnSpc>
              <a:spcBef>
                <a:spcPts val="515"/>
              </a:spcBef>
              <a:tabLst>
                <a:tab pos="926465" algn="l"/>
              </a:tabLst>
            </a:pPr>
            <a:r>
              <a:rPr sz="1200" dirty="0">
                <a:latin typeface="MingLiU"/>
                <a:cs typeface="MingLiU"/>
              </a:rPr>
              <a:t>105年11月</a:t>
            </a:r>
            <a:r>
              <a:rPr lang="zh-TW" altLang="en-US" sz="1200" dirty="0">
                <a:latin typeface="MingLiU"/>
                <a:cs typeface="MingLiU"/>
              </a:rPr>
              <a:t>  </a:t>
            </a:r>
            <a:r>
              <a:rPr sz="1200" dirty="0" err="1">
                <a:latin typeface="MingLiU"/>
                <a:cs typeface="MingLiU"/>
              </a:rPr>
              <a:t>本府發布新聞稿表達本市立場</a:t>
            </a:r>
            <a:r>
              <a:rPr sz="1200" dirty="0">
                <a:latin typeface="MingLiU"/>
                <a:cs typeface="MingLiU"/>
              </a:rPr>
              <a:t>。</a:t>
            </a:r>
          </a:p>
        </p:txBody>
      </p:sp>
      <p:sp>
        <p:nvSpPr>
          <p:cNvPr id="14" name="object 14"/>
          <p:cNvSpPr/>
          <p:nvPr/>
        </p:nvSpPr>
        <p:spPr>
          <a:xfrm>
            <a:off x="1526401" y="3870913"/>
            <a:ext cx="6648435" cy="704180"/>
          </a:xfrm>
          <a:custGeom>
            <a:avLst/>
            <a:gdLst/>
            <a:ahLst/>
            <a:cxnLst/>
            <a:rect l="l" t="t" r="r" b="b"/>
            <a:pathLst>
              <a:path w="6321425" h="868679">
                <a:moveTo>
                  <a:pt x="6234049" y="0"/>
                </a:moveTo>
                <a:lnTo>
                  <a:pt x="86868" y="0"/>
                </a:lnTo>
                <a:lnTo>
                  <a:pt x="53095" y="6840"/>
                </a:lnTo>
                <a:lnTo>
                  <a:pt x="25479" y="25479"/>
                </a:lnTo>
                <a:lnTo>
                  <a:pt x="6840" y="53095"/>
                </a:lnTo>
                <a:lnTo>
                  <a:pt x="0" y="86867"/>
                </a:lnTo>
                <a:lnTo>
                  <a:pt x="0" y="781684"/>
                </a:lnTo>
                <a:lnTo>
                  <a:pt x="6840" y="815437"/>
                </a:lnTo>
                <a:lnTo>
                  <a:pt x="25479" y="843010"/>
                </a:lnTo>
                <a:lnTo>
                  <a:pt x="53095" y="861605"/>
                </a:lnTo>
                <a:lnTo>
                  <a:pt x="86868" y="868425"/>
                </a:lnTo>
                <a:lnTo>
                  <a:pt x="6234049" y="868425"/>
                </a:lnTo>
                <a:lnTo>
                  <a:pt x="6267874" y="861605"/>
                </a:lnTo>
                <a:lnTo>
                  <a:pt x="6295485" y="843010"/>
                </a:lnTo>
                <a:lnTo>
                  <a:pt x="6314094" y="815437"/>
                </a:lnTo>
                <a:lnTo>
                  <a:pt x="6320917" y="781684"/>
                </a:lnTo>
                <a:lnTo>
                  <a:pt x="6320917" y="86867"/>
                </a:lnTo>
                <a:lnTo>
                  <a:pt x="6314094" y="53095"/>
                </a:lnTo>
                <a:lnTo>
                  <a:pt x="6295485" y="25479"/>
                </a:lnTo>
                <a:lnTo>
                  <a:pt x="6267874" y="6840"/>
                </a:lnTo>
                <a:lnTo>
                  <a:pt x="6234049" y="0"/>
                </a:lnTo>
                <a:close/>
              </a:path>
            </a:pathLst>
          </a:custGeom>
          <a:solidFill>
            <a:srgbClr val="ABDA52"/>
          </a:solidFill>
        </p:spPr>
        <p:txBody>
          <a:bodyPr wrap="square" lIns="0" tIns="0" rIns="0" bIns="0" rtlCol="0"/>
          <a:lstStyle/>
          <a:p>
            <a:endParaRPr/>
          </a:p>
        </p:txBody>
      </p:sp>
      <p:sp>
        <p:nvSpPr>
          <p:cNvPr id="15" name="object 15"/>
          <p:cNvSpPr/>
          <p:nvPr/>
        </p:nvSpPr>
        <p:spPr>
          <a:xfrm>
            <a:off x="1526401" y="3874548"/>
            <a:ext cx="6648435" cy="700545"/>
          </a:xfrm>
          <a:custGeom>
            <a:avLst/>
            <a:gdLst/>
            <a:ahLst/>
            <a:cxnLst/>
            <a:rect l="l" t="t" r="r" b="b"/>
            <a:pathLst>
              <a:path w="6321425" h="868679">
                <a:moveTo>
                  <a:pt x="0" y="86867"/>
                </a:moveTo>
                <a:lnTo>
                  <a:pt x="6840" y="53095"/>
                </a:lnTo>
                <a:lnTo>
                  <a:pt x="25479" y="25479"/>
                </a:lnTo>
                <a:lnTo>
                  <a:pt x="53095" y="6840"/>
                </a:lnTo>
                <a:lnTo>
                  <a:pt x="86868" y="0"/>
                </a:lnTo>
                <a:lnTo>
                  <a:pt x="6234049" y="0"/>
                </a:lnTo>
                <a:lnTo>
                  <a:pt x="6267874" y="6840"/>
                </a:lnTo>
                <a:lnTo>
                  <a:pt x="6295485" y="25479"/>
                </a:lnTo>
                <a:lnTo>
                  <a:pt x="6314094" y="53095"/>
                </a:lnTo>
                <a:lnTo>
                  <a:pt x="6320917" y="86867"/>
                </a:lnTo>
                <a:lnTo>
                  <a:pt x="6320917" y="781684"/>
                </a:lnTo>
                <a:lnTo>
                  <a:pt x="6314094" y="815437"/>
                </a:lnTo>
                <a:lnTo>
                  <a:pt x="6295485" y="843010"/>
                </a:lnTo>
                <a:lnTo>
                  <a:pt x="6267874" y="861605"/>
                </a:lnTo>
                <a:lnTo>
                  <a:pt x="6234049" y="868425"/>
                </a:lnTo>
                <a:lnTo>
                  <a:pt x="86868" y="868425"/>
                </a:lnTo>
                <a:lnTo>
                  <a:pt x="53095" y="861605"/>
                </a:lnTo>
                <a:lnTo>
                  <a:pt x="25479" y="843010"/>
                </a:lnTo>
                <a:lnTo>
                  <a:pt x="6840" y="815437"/>
                </a:lnTo>
                <a:lnTo>
                  <a:pt x="0" y="781684"/>
                </a:lnTo>
                <a:lnTo>
                  <a:pt x="0" y="86867"/>
                </a:lnTo>
                <a:close/>
              </a:path>
            </a:pathLst>
          </a:custGeom>
          <a:ln w="25400">
            <a:solidFill>
              <a:srgbClr val="FFFFFF"/>
            </a:solidFill>
          </a:ln>
        </p:spPr>
        <p:txBody>
          <a:bodyPr wrap="square" lIns="0" tIns="0" rIns="0" bIns="0" rtlCol="0"/>
          <a:lstStyle/>
          <a:p>
            <a:endParaRPr/>
          </a:p>
        </p:txBody>
      </p:sp>
      <p:sp>
        <p:nvSpPr>
          <p:cNvPr id="16" name="object 16"/>
          <p:cNvSpPr txBox="1"/>
          <p:nvPr/>
        </p:nvSpPr>
        <p:spPr>
          <a:xfrm>
            <a:off x="1981200" y="3962018"/>
            <a:ext cx="628396" cy="521970"/>
          </a:xfrm>
          <a:prstGeom prst="rect">
            <a:avLst/>
          </a:prstGeom>
        </p:spPr>
        <p:txBody>
          <a:bodyPr vert="horz" wrap="square" lIns="0" tIns="77470" rIns="0" bIns="0" rtlCol="0">
            <a:spAutoFit/>
          </a:bodyPr>
          <a:lstStyle/>
          <a:p>
            <a:pPr marL="12700">
              <a:lnSpc>
                <a:spcPct val="100000"/>
              </a:lnSpc>
              <a:spcBef>
                <a:spcPts val="610"/>
              </a:spcBef>
            </a:pPr>
            <a:r>
              <a:rPr sz="1200" dirty="0">
                <a:latin typeface="MingLiU"/>
                <a:cs typeface="MingLiU"/>
              </a:rPr>
              <a:t>106年1月</a:t>
            </a:r>
          </a:p>
          <a:p>
            <a:pPr marL="12700">
              <a:lnSpc>
                <a:spcPct val="100000"/>
              </a:lnSpc>
              <a:spcBef>
                <a:spcPts val="515"/>
              </a:spcBef>
            </a:pPr>
            <a:r>
              <a:rPr sz="1200" spc="-5" dirty="0">
                <a:latin typeface="MingLiU"/>
                <a:cs typeface="MingLiU"/>
              </a:rPr>
              <a:t>106年9</a:t>
            </a:r>
            <a:r>
              <a:rPr sz="1200" dirty="0">
                <a:latin typeface="MingLiU"/>
                <a:cs typeface="MingLiU"/>
              </a:rPr>
              <a:t>月</a:t>
            </a:r>
          </a:p>
        </p:txBody>
      </p:sp>
      <p:sp>
        <p:nvSpPr>
          <p:cNvPr id="17" name="object 17"/>
          <p:cNvSpPr txBox="1"/>
          <p:nvPr/>
        </p:nvSpPr>
        <p:spPr>
          <a:xfrm>
            <a:off x="2931286" y="3999620"/>
            <a:ext cx="3836670" cy="521970"/>
          </a:xfrm>
          <a:prstGeom prst="rect">
            <a:avLst/>
          </a:prstGeom>
        </p:spPr>
        <p:txBody>
          <a:bodyPr vert="horz" wrap="square" lIns="0" tIns="77470" rIns="0" bIns="0" rtlCol="0">
            <a:spAutoFit/>
          </a:bodyPr>
          <a:lstStyle/>
          <a:p>
            <a:pPr marL="12700">
              <a:lnSpc>
                <a:spcPct val="100000"/>
              </a:lnSpc>
              <a:spcBef>
                <a:spcPts val="610"/>
              </a:spcBef>
            </a:pPr>
            <a:r>
              <a:rPr sz="1200" dirty="0">
                <a:latin typeface="MingLiU"/>
                <a:cs typeface="MingLiU"/>
              </a:rPr>
              <a:t>朱市長於市政會議再度表達儘速修正財劃法之立</a:t>
            </a:r>
            <a:r>
              <a:rPr sz="1200" spc="5" dirty="0">
                <a:latin typeface="MingLiU"/>
                <a:cs typeface="MingLiU"/>
              </a:rPr>
              <a:t>場</a:t>
            </a:r>
            <a:r>
              <a:rPr sz="1200" dirty="0">
                <a:latin typeface="MingLiU"/>
                <a:cs typeface="MingLiU"/>
              </a:rPr>
              <a:t>。</a:t>
            </a:r>
          </a:p>
          <a:p>
            <a:pPr marL="12700">
              <a:lnSpc>
                <a:spcPct val="100000"/>
              </a:lnSpc>
              <a:spcBef>
                <a:spcPts val="515"/>
              </a:spcBef>
            </a:pPr>
            <a:r>
              <a:rPr sz="1200" spc="-5" dirty="0">
                <a:latin typeface="MingLiU"/>
                <a:cs typeface="MingLiU"/>
              </a:rPr>
              <a:t>朱市長於議會進行施政報告再次聲明應儘速修正財劃</a:t>
            </a:r>
            <a:r>
              <a:rPr sz="1200" dirty="0">
                <a:latin typeface="MingLiU"/>
                <a:cs typeface="MingLiU"/>
              </a:rPr>
              <a:t>法。</a:t>
            </a:r>
          </a:p>
        </p:txBody>
      </p:sp>
      <p:sp>
        <p:nvSpPr>
          <p:cNvPr id="18" name="object 18"/>
          <p:cNvSpPr/>
          <p:nvPr/>
        </p:nvSpPr>
        <p:spPr>
          <a:xfrm>
            <a:off x="1987456" y="4706049"/>
            <a:ext cx="6479976" cy="758925"/>
          </a:xfrm>
          <a:custGeom>
            <a:avLst/>
            <a:gdLst/>
            <a:ahLst/>
            <a:cxnLst/>
            <a:rect l="l" t="t" r="r" b="b"/>
            <a:pathLst>
              <a:path w="6321425" h="843914">
                <a:moveTo>
                  <a:pt x="6236462" y="0"/>
                </a:moveTo>
                <a:lnTo>
                  <a:pt x="84327" y="0"/>
                </a:lnTo>
                <a:lnTo>
                  <a:pt x="51488" y="6629"/>
                </a:lnTo>
                <a:lnTo>
                  <a:pt x="24685" y="24707"/>
                </a:lnTo>
                <a:lnTo>
                  <a:pt x="6621" y="51520"/>
                </a:lnTo>
                <a:lnTo>
                  <a:pt x="0" y="84353"/>
                </a:lnTo>
                <a:lnTo>
                  <a:pt x="0" y="759167"/>
                </a:lnTo>
                <a:lnTo>
                  <a:pt x="6621" y="792000"/>
                </a:lnTo>
                <a:lnTo>
                  <a:pt x="24685" y="818813"/>
                </a:lnTo>
                <a:lnTo>
                  <a:pt x="51488" y="836891"/>
                </a:lnTo>
                <a:lnTo>
                  <a:pt x="84327" y="843521"/>
                </a:lnTo>
                <a:lnTo>
                  <a:pt x="6236462" y="843521"/>
                </a:lnTo>
                <a:lnTo>
                  <a:pt x="6269321" y="836891"/>
                </a:lnTo>
                <a:lnTo>
                  <a:pt x="6296167" y="818813"/>
                </a:lnTo>
                <a:lnTo>
                  <a:pt x="6314275" y="792000"/>
                </a:lnTo>
                <a:lnTo>
                  <a:pt x="6320917" y="759167"/>
                </a:lnTo>
                <a:lnTo>
                  <a:pt x="6320917" y="84353"/>
                </a:lnTo>
                <a:lnTo>
                  <a:pt x="6314275" y="51520"/>
                </a:lnTo>
                <a:lnTo>
                  <a:pt x="6296167" y="24707"/>
                </a:lnTo>
                <a:lnTo>
                  <a:pt x="6269321" y="6629"/>
                </a:lnTo>
                <a:lnTo>
                  <a:pt x="6236462" y="0"/>
                </a:lnTo>
                <a:close/>
              </a:path>
            </a:pathLst>
          </a:custGeom>
          <a:solidFill>
            <a:srgbClr val="E4B440"/>
          </a:solidFill>
        </p:spPr>
        <p:txBody>
          <a:bodyPr wrap="square" lIns="0" tIns="0" rIns="0" bIns="0" rtlCol="0"/>
          <a:lstStyle/>
          <a:p>
            <a:endParaRPr/>
          </a:p>
        </p:txBody>
      </p:sp>
      <p:sp>
        <p:nvSpPr>
          <p:cNvPr id="19" name="object 19"/>
          <p:cNvSpPr/>
          <p:nvPr/>
        </p:nvSpPr>
        <p:spPr>
          <a:xfrm>
            <a:off x="1981200" y="4706050"/>
            <a:ext cx="6477000" cy="758925"/>
          </a:xfrm>
          <a:custGeom>
            <a:avLst/>
            <a:gdLst/>
            <a:ahLst/>
            <a:cxnLst/>
            <a:rect l="l" t="t" r="r" b="b"/>
            <a:pathLst>
              <a:path w="6321425" h="843914">
                <a:moveTo>
                  <a:pt x="0" y="84353"/>
                </a:moveTo>
                <a:lnTo>
                  <a:pt x="6621" y="51520"/>
                </a:lnTo>
                <a:lnTo>
                  <a:pt x="24685" y="24707"/>
                </a:lnTo>
                <a:lnTo>
                  <a:pt x="51488" y="6629"/>
                </a:lnTo>
                <a:lnTo>
                  <a:pt x="84327" y="0"/>
                </a:lnTo>
                <a:lnTo>
                  <a:pt x="6236462" y="0"/>
                </a:lnTo>
                <a:lnTo>
                  <a:pt x="6269321" y="6629"/>
                </a:lnTo>
                <a:lnTo>
                  <a:pt x="6296167" y="24707"/>
                </a:lnTo>
                <a:lnTo>
                  <a:pt x="6314275" y="51520"/>
                </a:lnTo>
                <a:lnTo>
                  <a:pt x="6320917" y="84353"/>
                </a:lnTo>
                <a:lnTo>
                  <a:pt x="6320917" y="759167"/>
                </a:lnTo>
                <a:lnTo>
                  <a:pt x="6314275" y="792000"/>
                </a:lnTo>
                <a:lnTo>
                  <a:pt x="6296167" y="818813"/>
                </a:lnTo>
                <a:lnTo>
                  <a:pt x="6269321" y="836891"/>
                </a:lnTo>
                <a:lnTo>
                  <a:pt x="6236462" y="843521"/>
                </a:lnTo>
                <a:lnTo>
                  <a:pt x="84327" y="843521"/>
                </a:lnTo>
                <a:lnTo>
                  <a:pt x="51488" y="836891"/>
                </a:lnTo>
                <a:lnTo>
                  <a:pt x="24685" y="818813"/>
                </a:lnTo>
                <a:lnTo>
                  <a:pt x="6621" y="792000"/>
                </a:lnTo>
                <a:lnTo>
                  <a:pt x="0" y="759167"/>
                </a:lnTo>
                <a:lnTo>
                  <a:pt x="0" y="84353"/>
                </a:lnTo>
                <a:close/>
              </a:path>
            </a:pathLst>
          </a:custGeom>
          <a:ln w="25400">
            <a:solidFill>
              <a:srgbClr val="FFFFFF"/>
            </a:solidFill>
          </a:ln>
        </p:spPr>
        <p:txBody>
          <a:bodyPr wrap="square" lIns="0" tIns="0" rIns="0" bIns="0" rtlCol="0"/>
          <a:lstStyle/>
          <a:p>
            <a:endParaRPr/>
          </a:p>
        </p:txBody>
      </p:sp>
      <p:sp>
        <p:nvSpPr>
          <p:cNvPr id="20" name="object 20"/>
          <p:cNvSpPr txBox="1"/>
          <p:nvPr/>
        </p:nvSpPr>
        <p:spPr>
          <a:xfrm>
            <a:off x="2305884" y="4710245"/>
            <a:ext cx="5390316" cy="884858"/>
          </a:xfrm>
          <a:prstGeom prst="rect">
            <a:avLst/>
          </a:prstGeom>
        </p:spPr>
        <p:txBody>
          <a:bodyPr vert="horz" wrap="square" lIns="0" tIns="68580" rIns="0" bIns="0" rtlCol="0">
            <a:spAutoFit/>
          </a:bodyPr>
          <a:lstStyle/>
          <a:p>
            <a:pPr marL="12700">
              <a:lnSpc>
                <a:spcPct val="100000"/>
              </a:lnSpc>
              <a:spcBef>
                <a:spcPts val="540"/>
              </a:spcBef>
              <a:tabLst>
                <a:tab pos="746760" algn="l"/>
              </a:tabLst>
            </a:pPr>
            <a:r>
              <a:rPr sz="1050" dirty="0">
                <a:latin typeface="MingLiU"/>
                <a:cs typeface="MingLiU"/>
              </a:rPr>
              <a:t>107</a:t>
            </a:r>
            <a:r>
              <a:rPr sz="1050" spc="-10" dirty="0">
                <a:latin typeface="MingLiU"/>
                <a:cs typeface="MingLiU"/>
              </a:rPr>
              <a:t>年</a:t>
            </a:r>
            <a:r>
              <a:rPr sz="1050" dirty="0">
                <a:latin typeface="MingLiU"/>
                <a:cs typeface="MingLiU"/>
              </a:rPr>
              <a:t>3</a:t>
            </a:r>
            <a:r>
              <a:rPr sz="1050" spc="5" dirty="0">
                <a:latin typeface="MingLiU"/>
                <a:cs typeface="MingLiU"/>
              </a:rPr>
              <a:t>月	</a:t>
            </a:r>
            <a:r>
              <a:rPr sz="1050" spc="-10" dirty="0">
                <a:latin typeface="MingLiU"/>
                <a:cs typeface="MingLiU"/>
              </a:rPr>
              <a:t>賴</a:t>
            </a:r>
            <a:r>
              <a:rPr sz="1050" spc="5" dirty="0">
                <a:latin typeface="MingLiU"/>
                <a:cs typeface="MingLiU"/>
              </a:rPr>
              <a:t>揆</a:t>
            </a:r>
            <a:r>
              <a:rPr sz="1050" spc="-10" dirty="0">
                <a:latin typeface="MingLiU"/>
                <a:cs typeface="MingLiU"/>
              </a:rPr>
              <a:t>訪</a:t>
            </a:r>
            <a:r>
              <a:rPr sz="1050" spc="5" dirty="0">
                <a:latin typeface="MingLiU"/>
                <a:cs typeface="MingLiU"/>
              </a:rPr>
              <a:t>視</a:t>
            </a:r>
            <a:r>
              <a:rPr sz="1050" spc="-10" dirty="0">
                <a:latin typeface="MingLiU"/>
                <a:cs typeface="MingLiU"/>
              </a:rPr>
              <a:t>新北</a:t>
            </a:r>
            <a:r>
              <a:rPr sz="1050" spc="5" dirty="0">
                <a:latin typeface="MingLiU"/>
                <a:cs typeface="MingLiU"/>
              </a:rPr>
              <a:t>市</a:t>
            </a:r>
            <a:r>
              <a:rPr sz="1050" spc="-10" dirty="0">
                <a:latin typeface="MingLiU"/>
                <a:cs typeface="MingLiU"/>
              </a:rPr>
              <a:t>政</a:t>
            </a:r>
            <a:r>
              <a:rPr sz="1050" spc="5" dirty="0">
                <a:latin typeface="MingLiU"/>
                <a:cs typeface="MingLiU"/>
              </a:rPr>
              <a:t>府</a:t>
            </a:r>
            <a:r>
              <a:rPr sz="1050" spc="-10" dirty="0">
                <a:latin typeface="MingLiU"/>
                <a:cs typeface="MingLiU"/>
              </a:rPr>
              <a:t>，</a:t>
            </a:r>
            <a:r>
              <a:rPr sz="1050" spc="5" dirty="0">
                <a:latin typeface="MingLiU"/>
                <a:cs typeface="MingLiU"/>
              </a:rPr>
              <a:t>本</a:t>
            </a:r>
            <a:r>
              <a:rPr sz="1050" spc="-10" dirty="0">
                <a:latin typeface="MingLiU"/>
                <a:cs typeface="MingLiU"/>
              </a:rPr>
              <a:t>府</a:t>
            </a:r>
            <a:r>
              <a:rPr sz="1050" spc="5" dirty="0">
                <a:latin typeface="MingLiU"/>
                <a:cs typeface="MingLiU"/>
              </a:rPr>
              <a:t>於</a:t>
            </a:r>
            <a:r>
              <a:rPr sz="1050" spc="-10" dirty="0">
                <a:latin typeface="MingLiU"/>
                <a:cs typeface="MingLiU"/>
              </a:rPr>
              <a:t>請</a:t>
            </a:r>
            <a:r>
              <a:rPr sz="1050" spc="5" dirty="0">
                <a:latin typeface="MingLiU"/>
                <a:cs typeface="MingLiU"/>
              </a:rPr>
              <a:t>求</a:t>
            </a:r>
            <a:r>
              <a:rPr sz="1050" spc="-10" dirty="0">
                <a:latin typeface="MingLiU"/>
                <a:cs typeface="MingLiU"/>
              </a:rPr>
              <a:t>協助</a:t>
            </a:r>
            <a:r>
              <a:rPr sz="1050" spc="5" dirty="0">
                <a:latin typeface="MingLiU"/>
                <a:cs typeface="MingLiU"/>
              </a:rPr>
              <a:t>事</a:t>
            </a:r>
            <a:r>
              <a:rPr sz="1050" spc="-10" dirty="0">
                <a:latin typeface="MingLiU"/>
                <a:cs typeface="MingLiU"/>
              </a:rPr>
              <a:t>項</a:t>
            </a:r>
            <a:r>
              <a:rPr sz="1050" spc="5" dirty="0">
                <a:latin typeface="MingLiU"/>
                <a:cs typeface="MingLiU"/>
              </a:rPr>
              <a:t>中</a:t>
            </a:r>
            <a:r>
              <a:rPr sz="1050" spc="-10" dirty="0">
                <a:latin typeface="MingLiU"/>
                <a:cs typeface="MingLiU"/>
              </a:rPr>
              <a:t>建</a:t>
            </a:r>
            <a:r>
              <a:rPr sz="1050" spc="5" dirty="0">
                <a:latin typeface="MingLiU"/>
                <a:cs typeface="MingLiU"/>
              </a:rPr>
              <a:t>請</a:t>
            </a:r>
            <a:r>
              <a:rPr sz="1050" spc="-10" dirty="0">
                <a:latin typeface="MingLiU"/>
                <a:cs typeface="MingLiU"/>
              </a:rPr>
              <a:t>中</a:t>
            </a:r>
            <a:r>
              <a:rPr sz="1050" spc="5" dirty="0">
                <a:latin typeface="MingLiU"/>
                <a:cs typeface="MingLiU"/>
              </a:rPr>
              <a:t>央</a:t>
            </a:r>
            <a:r>
              <a:rPr sz="1050" spc="-10" dirty="0">
                <a:latin typeface="MingLiU"/>
                <a:cs typeface="MingLiU"/>
              </a:rPr>
              <a:t>儘</a:t>
            </a:r>
            <a:r>
              <a:rPr sz="1050" spc="5" dirty="0">
                <a:latin typeface="MingLiU"/>
                <a:cs typeface="MingLiU"/>
              </a:rPr>
              <a:t>速</a:t>
            </a:r>
            <a:r>
              <a:rPr sz="1050" spc="-10" dirty="0">
                <a:latin typeface="MingLiU"/>
                <a:cs typeface="MingLiU"/>
              </a:rPr>
              <a:t>完成</a:t>
            </a:r>
            <a:r>
              <a:rPr sz="1050" dirty="0">
                <a:latin typeface="MingLiU"/>
                <a:cs typeface="MingLiU"/>
              </a:rPr>
              <a:t>財</a:t>
            </a:r>
            <a:r>
              <a:rPr sz="1050" spc="-10" dirty="0">
                <a:latin typeface="MingLiU"/>
                <a:cs typeface="MingLiU"/>
              </a:rPr>
              <a:t>劃</a:t>
            </a:r>
            <a:r>
              <a:rPr sz="1050" spc="5" dirty="0">
                <a:latin typeface="MingLiU"/>
                <a:cs typeface="MingLiU"/>
              </a:rPr>
              <a:t>法</a:t>
            </a:r>
            <a:r>
              <a:rPr sz="1050" spc="-10" dirty="0">
                <a:latin typeface="MingLiU"/>
                <a:cs typeface="MingLiU"/>
              </a:rPr>
              <a:t>修</a:t>
            </a:r>
            <a:r>
              <a:rPr sz="1050" spc="5" dirty="0">
                <a:latin typeface="MingLiU"/>
                <a:cs typeface="MingLiU"/>
              </a:rPr>
              <a:t>正。</a:t>
            </a:r>
            <a:endParaRPr sz="1050" dirty="0">
              <a:latin typeface="MingLiU"/>
              <a:cs typeface="MingLiU"/>
            </a:endParaRPr>
          </a:p>
          <a:p>
            <a:pPr marL="12700" marR="205740">
              <a:lnSpc>
                <a:spcPts val="1220"/>
              </a:lnSpc>
              <a:spcBef>
                <a:spcPts val="520"/>
              </a:spcBef>
              <a:tabLst>
                <a:tab pos="812165" algn="l"/>
              </a:tabLst>
            </a:pPr>
            <a:r>
              <a:rPr sz="1050" dirty="0">
                <a:latin typeface="MingLiU"/>
                <a:cs typeface="MingLiU"/>
              </a:rPr>
              <a:t>107</a:t>
            </a:r>
            <a:r>
              <a:rPr sz="1050" spc="-10" dirty="0">
                <a:latin typeface="MingLiU"/>
                <a:cs typeface="MingLiU"/>
              </a:rPr>
              <a:t>年</a:t>
            </a:r>
            <a:r>
              <a:rPr sz="1050" dirty="0">
                <a:latin typeface="MingLiU"/>
                <a:cs typeface="MingLiU"/>
              </a:rPr>
              <a:t>12月</a:t>
            </a:r>
            <a:r>
              <a:rPr lang="en-US" sz="1050" dirty="0">
                <a:latin typeface="MingLiU"/>
                <a:cs typeface="MingLiU"/>
              </a:rPr>
              <a:t>  </a:t>
            </a:r>
            <a:r>
              <a:rPr sz="1050" spc="5" dirty="0" err="1">
                <a:latin typeface="MingLiU"/>
                <a:cs typeface="MingLiU"/>
              </a:rPr>
              <a:t>侯</a:t>
            </a:r>
            <a:r>
              <a:rPr sz="1050" spc="-10" dirty="0" err="1">
                <a:latin typeface="MingLiU"/>
                <a:cs typeface="MingLiU"/>
              </a:rPr>
              <a:t>市</a:t>
            </a:r>
            <a:r>
              <a:rPr sz="1050" spc="5" dirty="0" err="1">
                <a:latin typeface="MingLiU"/>
                <a:cs typeface="MingLiU"/>
              </a:rPr>
              <a:t>長</a:t>
            </a:r>
            <a:r>
              <a:rPr sz="1050" spc="-10" dirty="0" err="1">
                <a:latin typeface="MingLiU"/>
                <a:cs typeface="MingLiU"/>
              </a:rPr>
              <a:t>於行</a:t>
            </a:r>
            <a:r>
              <a:rPr sz="1050" spc="5" dirty="0" err="1">
                <a:latin typeface="MingLiU"/>
                <a:cs typeface="MingLiU"/>
              </a:rPr>
              <a:t>政</a:t>
            </a:r>
            <a:r>
              <a:rPr sz="1050" spc="-10" dirty="0" err="1">
                <a:latin typeface="MingLiU"/>
                <a:cs typeface="MingLiU"/>
              </a:rPr>
              <a:t>院</a:t>
            </a:r>
            <a:r>
              <a:rPr sz="1050" spc="5" dirty="0" err="1">
                <a:latin typeface="MingLiU"/>
                <a:cs typeface="MingLiU"/>
              </a:rPr>
              <a:t>院</a:t>
            </a:r>
            <a:r>
              <a:rPr sz="1050" spc="-10" dirty="0" err="1">
                <a:latin typeface="MingLiU"/>
                <a:cs typeface="MingLiU"/>
              </a:rPr>
              <a:t>會</a:t>
            </a:r>
            <a:r>
              <a:rPr sz="1050" spc="5" dirty="0" err="1">
                <a:latin typeface="MingLiU"/>
                <a:cs typeface="MingLiU"/>
              </a:rPr>
              <a:t>表</a:t>
            </a:r>
            <a:r>
              <a:rPr sz="1050" spc="-10" dirty="0" err="1">
                <a:latin typeface="MingLiU"/>
                <a:cs typeface="MingLiU"/>
              </a:rPr>
              <a:t>達</a:t>
            </a:r>
            <a:r>
              <a:rPr sz="1050" spc="5" dirty="0" err="1">
                <a:latin typeface="MingLiU"/>
                <a:cs typeface="MingLiU"/>
              </a:rPr>
              <a:t>統</a:t>
            </a:r>
            <a:r>
              <a:rPr sz="1050" spc="-10" dirty="0" err="1">
                <a:latin typeface="MingLiU"/>
                <a:cs typeface="MingLiU"/>
              </a:rPr>
              <a:t>籌</a:t>
            </a:r>
            <a:r>
              <a:rPr sz="1050" spc="5" dirty="0" err="1">
                <a:latin typeface="MingLiU"/>
                <a:cs typeface="MingLiU"/>
              </a:rPr>
              <a:t>分</a:t>
            </a:r>
            <a:r>
              <a:rPr sz="1050" spc="-10" dirty="0" err="1">
                <a:latin typeface="MingLiU"/>
                <a:cs typeface="MingLiU"/>
              </a:rPr>
              <a:t>配稅</a:t>
            </a:r>
            <a:r>
              <a:rPr sz="1050" spc="5" dirty="0" err="1">
                <a:latin typeface="MingLiU"/>
                <a:cs typeface="MingLiU"/>
              </a:rPr>
              <a:t>款</a:t>
            </a:r>
            <a:r>
              <a:rPr sz="1050" spc="-10" dirty="0" err="1">
                <a:latin typeface="MingLiU"/>
                <a:cs typeface="MingLiU"/>
              </a:rPr>
              <a:t>本</a:t>
            </a:r>
            <a:r>
              <a:rPr sz="1050" spc="5" dirty="0" err="1">
                <a:latin typeface="MingLiU"/>
                <a:cs typeface="MingLiU"/>
              </a:rPr>
              <a:t>府</a:t>
            </a:r>
            <a:r>
              <a:rPr sz="1050" spc="-10" dirty="0" err="1">
                <a:latin typeface="MingLiU"/>
                <a:cs typeface="MingLiU"/>
              </a:rPr>
              <a:t>人</a:t>
            </a:r>
            <a:r>
              <a:rPr sz="1050" spc="5" dirty="0" err="1">
                <a:latin typeface="MingLiU"/>
                <a:cs typeface="MingLiU"/>
              </a:rPr>
              <a:t>均</a:t>
            </a:r>
            <a:r>
              <a:rPr sz="1050" spc="-10" dirty="0" err="1">
                <a:latin typeface="MingLiU"/>
                <a:cs typeface="MingLiU"/>
              </a:rPr>
              <a:t>獲</a:t>
            </a:r>
            <a:r>
              <a:rPr sz="1050" spc="5" dirty="0" err="1">
                <a:latin typeface="MingLiU"/>
                <a:cs typeface="MingLiU"/>
              </a:rPr>
              <a:t>配</a:t>
            </a:r>
            <a:r>
              <a:rPr sz="1050" spc="-10" dirty="0" err="1">
                <a:latin typeface="MingLiU"/>
                <a:cs typeface="MingLiU"/>
              </a:rPr>
              <a:t>數</a:t>
            </a:r>
            <a:r>
              <a:rPr sz="1050" spc="5" dirty="0" err="1">
                <a:latin typeface="MingLiU"/>
                <a:cs typeface="MingLiU"/>
              </a:rPr>
              <a:t>為</a:t>
            </a:r>
            <a:r>
              <a:rPr sz="1050" spc="-10" dirty="0" err="1">
                <a:latin typeface="MingLiU"/>
                <a:cs typeface="MingLiU"/>
              </a:rPr>
              <a:t>六都</a:t>
            </a:r>
            <a:r>
              <a:rPr sz="1050" spc="5" dirty="0" err="1">
                <a:latin typeface="MingLiU"/>
                <a:cs typeface="MingLiU"/>
              </a:rPr>
              <a:t>最</a:t>
            </a:r>
            <a:r>
              <a:rPr sz="1050" spc="-10" dirty="0" err="1">
                <a:latin typeface="MingLiU"/>
                <a:cs typeface="MingLiU"/>
              </a:rPr>
              <a:t>低</a:t>
            </a:r>
            <a:r>
              <a:rPr sz="1050" spc="5" dirty="0" err="1">
                <a:latin typeface="MingLiU"/>
                <a:cs typeface="MingLiU"/>
              </a:rPr>
              <a:t>，</a:t>
            </a:r>
            <a:r>
              <a:rPr sz="1050" spc="-10" dirty="0" err="1">
                <a:latin typeface="MingLiU"/>
                <a:cs typeface="MingLiU"/>
              </a:rPr>
              <a:t>請</a:t>
            </a:r>
            <a:r>
              <a:rPr lang="zh-TW" altLang="en-US" sz="1050" dirty="0">
                <a:latin typeface="MingLiU"/>
                <a:cs typeface="MingLiU"/>
              </a:rPr>
              <a:t>中央</a:t>
            </a:r>
            <a:r>
              <a:rPr lang="en-US" altLang="zh-TW" sz="1050" dirty="0">
                <a:latin typeface="MingLiU"/>
                <a:cs typeface="MingLiU"/>
              </a:rPr>
              <a:t> </a:t>
            </a:r>
          </a:p>
          <a:p>
            <a:pPr marL="12700" marR="205740">
              <a:lnSpc>
                <a:spcPts val="1220"/>
              </a:lnSpc>
              <a:spcBef>
                <a:spcPts val="520"/>
              </a:spcBef>
              <a:tabLst>
                <a:tab pos="812165" algn="l"/>
              </a:tabLst>
            </a:pPr>
            <a:r>
              <a:rPr lang="en-US" altLang="zh-TW" sz="1050" spc="5" dirty="0">
                <a:latin typeface="MingLiU"/>
                <a:cs typeface="MingLiU"/>
              </a:rPr>
              <a:t>           </a:t>
            </a:r>
            <a:r>
              <a:rPr lang="zh-TW" altLang="en-US" sz="1050" spc="-10" dirty="0">
                <a:latin typeface="MingLiU"/>
                <a:cs typeface="MingLiU"/>
              </a:rPr>
              <a:t>儘</a:t>
            </a:r>
            <a:r>
              <a:rPr lang="zh-TW" altLang="en-US" sz="1050" spc="5" dirty="0">
                <a:latin typeface="MingLiU"/>
                <a:cs typeface="MingLiU"/>
              </a:rPr>
              <a:t>速</a:t>
            </a:r>
            <a:r>
              <a:rPr lang="zh-TW" altLang="en-US" sz="1050" spc="-10" dirty="0">
                <a:latin typeface="MingLiU"/>
                <a:cs typeface="MingLiU"/>
              </a:rPr>
              <a:t>完</a:t>
            </a:r>
            <a:r>
              <a:rPr lang="zh-TW" altLang="en-US" sz="1050" spc="5" dirty="0">
                <a:latin typeface="MingLiU"/>
                <a:cs typeface="MingLiU"/>
              </a:rPr>
              <a:t>成</a:t>
            </a:r>
            <a:r>
              <a:rPr lang="zh-TW" altLang="en-US" sz="1050" spc="-10" dirty="0">
                <a:latin typeface="MingLiU"/>
                <a:cs typeface="MingLiU"/>
              </a:rPr>
              <a:t>修</a:t>
            </a:r>
            <a:r>
              <a:rPr lang="zh-TW" altLang="en-US" sz="1050" spc="5" dirty="0">
                <a:latin typeface="MingLiU"/>
                <a:cs typeface="MingLiU"/>
              </a:rPr>
              <a:t>法</a:t>
            </a:r>
            <a:r>
              <a:rPr lang="zh-TW" altLang="en-US" sz="1050" spc="-10" dirty="0">
                <a:latin typeface="MingLiU"/>
                <a:cs typeface="MingLiU"/>
              </a:rPr>
              <a:t>，</a:t>
            </a:r>
            <a:r>
              <a:rPr lang="zh-TW" altLang="en-US" sz="1050" spc="5" dirty="0">
                <a:latin typeface="MingLiU"/>
                <a:cs typeface="MingLiU"/>
              </a:rPr>
              <a:t>還</a:t>
            </a:r>
            <a:r>
              <a:rPr lang="zh-TW" altLang="en-US" sz="1050" spc="-10" dirty="0">
                <a:latin typeface="MingLiU"/>
                <a:cs typeface="MingLiU"/>
              </a:rPr>
              <a:t>新北</a:t>
            </a:r>
            <a:r>
              <a:rPr lang="zh-TW" altLang="en-US" sz="1050" spc="5" dirty="0">
                <a:latin typeface="MingLiU"/>
                <a:cs typeface="MingLiU"/>
              </a:rPr>
              <a:t>市</a:t>
            </a:r>
            <a:r>
              <a:rPr lang="zh-TW" altLang="en-US" sz="1050" spc="-10" dirty="0">
                <a:latin typeface="MingLiU"/>
                <a:cs typeface="MingLiU"/>
              </a:rPr>
              <a:t>民</a:t>
            </a:r>
            <a:r>
              <a:rPr lang="zh-TW" altLang="en-US" sz="1050" spc="5" dirty="0">
                <a:latin typeface="MingLiU"/>
                <a:cs typeface="MingLiU"/>
              </a:rPr>
              <a:t>公</a:t>
            </a:r>
            <a:r>
              <a:rPr lang="zh-TW" altLang="en-US" sz="1050" spc="-10" dirty="0">
                <a:latin typeface="MingLiU"/>
                <a:cs typeface="MingLiU"/>
              </a:rPr>
              <a:t>平</a:t>
            </a:r>
            <a:r>
              <a:rPr lang="zh-TW" altLang="en-US" sz="1050" spc="5" dirty="0">
                <a:latin typeface="MingLiU"/>
                <a:cs typeface="MingLiU"/>
              </a:rPr>
              <a:t>正</a:t>
            </a:r>
            <a:r>
              <a:rPr lang="zh-TW" altLang="en-US" sz="1050" spc="-10" dirty="0">
                <a:latin typeface="MingLiU"/>
                <a:cs typeface="MingLiU"/>
              </a:rPr>
              <a:t>義</a:t>
            </a:r>
            <a:r>
              <a:rPr lang="zh-TW" altLang="en-US" sz="1050" spc="5" dirty="0">
                <a:latin typeface="MingLiU"/>
                <a:cs typeface="MingLiU"/>
              </a:rPr>
              <a:t>。</a:t>
            </a:r>
            <a:endParaRPr lang="zh-TW" altLang="en-US" sz="1050" dirty="0">
              <a:latin typeface="MingLiU"/>
              <a:cs typeface="MingLiU"/>
            </a:endParaRPr>
          </a:p>
          <a:p>
            <a:pPr marL="12700" marR="205740">
              <a:lnSpc>
                <a:spcPts val="1220"/>
              </a:lnSpc>
              <a:spcBef>
                <a:spcPts val="520"/>
              </a:spcBef>
              <a:tabLst>
                <a:tab pos="812165" algn="l"/>
              </a:tabLst>
            </a:pPr>
            <a:endParaRPr sz="1050" dirty="0">
              <a:latin typeface="MingLiU"/>
              <a:cs typeface="MingLiU"/>
            </a:endParaRPr>
          </a:p>
        </p:txBody>
      </p:sp>
      <p:sp>
        <p:nvSpPr>
          <p:cNvPr id="21" name="object 21"/>
          <p:cNvSpPr/>
          <p:nvPr/>
        </p:nvSpPr>
        <p:spPr>
          <a:xfrm>
            <a:off x="6147488" y="1890138"/>
            <a:ext cx="564515" cy="564515"/>
          </a:xfrm>
          <a:custGeom>
            <a:avLst/>
            <a:gdLst/>
            <a:ahLst/>
            <a:cxnLst/>
            <a:rect l="l" t="t" r="r" b="b"/>
            <a:pathLst>
              <a:path w="564515" h="564514">
                <a:moveTo>
                  <a:pt x="564515" y="310388"/>
                </a:moveTo>
                <a:lnTo>
                  <a:pt x="0" y="310388"/>
                </a:lnTo>
                <a:lnTo>
                  <a:pt x="282321" y="564388"/>
                </a:lnTo>
                <a:lnTo>
                  <a:pt x="564515" y="310388"/>
                </a:lnTo>
                <a:close/>
              </a:path>
              <a:path w="564515" h="564514">
                <a:moveTo>
                  <a:pt x="437515" y="0"/>
                </a:moveTo>
                <a:lnTo>
                  <a:pt x="127000" y="0"/>
                </a:lnTo>
                <a:lnTo>
                  <a:pt x="127000" y="310388"/>
                </a:lnTo>
                <a:lnTo>
                  <a:pt x="437515" y="310388"/>
                </a:lnTo>
                <a:lnTo>
                  <a:pt x="437515" y="0"/>
                </a:lnTo>
                <a:close/>
              </a:path>
            </a:pathLst>
          </a:custGeom>
          <a:solidFill>
            <a:srgbClr val="D9E2E7">
              <a:alpha val="90194"/>
            </a:srgbClr>
          </a:solidFill>
        </p:spPr>
        <p:txBody>
          <a:bodyPr wrap="square" lIns="0" tIns="0" rIns="0" bIns="0" rtlCol="0"/>
          <a:lstStyle/>
          <a:p>
            <a:endParaRPr/>
          </a:p>
        </p:txBody>
      </p:sp>
      <p:sp>
        <p:nvSpPr>
          <p:cNvPr id="22" name="object 22"/>
          <p:cNvSpPr/>
          <p:nvPr/>
        </p:nvSpPr>
        <p:spPr>
          <a:xfrm>
            <a:off x="6147488" y="1890137"/>
            <a:ext cx="564515" cy="564515"/>
          </a:xfrm>
          <a:custGeom>
            <a:avLst/>
            <a:gdLst/>
            <a:ahLst/>
            <a:cxnLst/>
            <a:rect l="l" t="t" r="r" b="b"/>
            <a:pathLst>
              <a:path w="564515" h="564514">
                <a:moveTo>
                  <a:pt x="0" y="310388"/>
                </a:moveTo>
                <a:lnTo>
                  <a:pt x="127000" y="310388"/>
                </a:lnTo>
                <a:lnTo>
                  <a:pt x="127000" y="0"/>
                </a:lnTo>
                <a:lnTo>
                  <a:pt x="437515" y="0"/>
                </a:lnTo>
                <a:lnTo>
                  <a:pt x="437515" y="310388"/>
                </a:lnTo>
                <a:lnTo>
                  <a:pt x="564515" y="310388"/>
                </a:lnTo>
                <a:lnTo>
                  <a:pt x="282321" y="564388"/>
                </a:lnTo>
                <a:lnTo>
                  <a:pt x="0" y="310388"/>
                </a:lnTo>
                <a:close/>
              </a:path>
            </a:pathLst>
          </a:custGeom>
          <a:ln w="25400">
            <a:solidFill>
              <a:srgbClr val="D9E2E7"/>
            </a:solidFill>
          </a:ln>
        </p:spPr>
        <p:txBody>
          <a:bodyPr wrap="square" lIns="0" tIns="0" rIns="0" bIns="0" rtlCol="0"/>
          <a:lstStyle/>
          <a:p>
            <a:endParaRPr/>
          </a:p>
        </p:txBody>
      </p:sp>
      <p:sp>
        <p:nvSpPr>
          <p:cNvPr id="24" name="object 24"/>
          <p:cNvSpPr/>
          <p:nvPr/>
        </p:nvSpPr>
        <p:spPr>
          <a:xfrm>
            <a:off x="6648082" y="2586382"/>
            <a:ext cx="564515" cy="564515"/>
          </a:xfrm>
          <a:custGeom>
            <a:avLst/>
            <a:gdLst/>
            <a:ahLst/>
            <a:cxnLst/>
            <a:rect l="l" t="t" r="r" b="b"/>
            <a:pathLst>
              <a:path w="564515" h="564514">
                <a:moveTo>
                  <a:pt x="0" y="310514"/>
                </a:moveTo>
                <a:lnTo>
                  <a:pt x="127000" y="310514"/>
                </a:lnTo>
                <a:lnTo>
                  <a:pt x="127000" y="0"/>
                </a:lnTo>
                <a:lnTo>
                  <a:pt x="437515" y="0"/>
                </a:lnTo>
                <a:lnTo>
                  <a:pt x="437515" y="310514"/>
                </a:lnTo>
                <a:lnTo>
                  <a:pt x="564515" y="310514"/>
                </a:lnTo>
                <a:lnTo>
                  <a:pt x="282194" y="564515"/>
                </a:lnTo>
                <a:lnTo>
                  <a:pt x="0" y="310514"/>
                </a:lnTo>
                <a:close/>
              </a:path>
            </a:pathLst>
          </a:custGeom>
          <a:ln w="25400">
            <a:solidFill>
              <a:srgbClr val="D9E2E7"/>
            </a:solidFill>
          </a:ln>
        </p:spPr>
        <p:txBody>
          <a:bodyPr wrap="square" lIns="0" tIns="0" rIns="0" bIns="0" rtlCol="0"/>
          <a:lstStyle/>
          <a:p>
            <a:endParaRPr/>
          </a:p>
        </p:txBody>
      </p:sp>
      <p:sp>
        <p:nvSpPr>
          <p:cNvPr id="25" name="object 25"/>
          <p:cNvSpPr/>
          <p:nvPr/>
        </p:nvSpPr>
        <p:spPr>
          <a:xfrm>
            <a:off x="7525245" y="4214334"/>
            <a:ext cx="564515" cy="564515"/>
          </a:xfrm>
          <a:custGeom>
            <a:avLst/>
            <a:gdLst/>
            <a:ahLst/>
            <a:cxnLst/>
            <a:rect l="l" t="t" r="r" b="b"/>
            <a:pathLst>
              <a:path w="564515" h="564514">
                <a:moveTo>
                  <a:pt x="564387" y="310515"/>
                </a:moveTo>
                <a:lnTo>
                  <a:pt x="0" y="310515"/>
                </a:lnTo>
                <a:lnTo>
                  <a:pt x="282193" y="564515"/>
                </a:lnTo>
                <a:lnTo>
                  <a:pt x="564387" y="310515"/>
                </a:lnTo>
                <a:close/>
              </a:path>
              <a:path w="564515" h="564514">
                <a:moveTo>
                  <a:pt x="437387" y="0"/>
                </a:moveTo>
                <a:lnTo>
                  <a:pt x="127000" y="0"/>
                </a:lnTo>
                <a:lnTo>
                  <a:pt x="127000" y="310515"/>
                </a:lnTo>
                <a:lnTo>
                  <a:pt x="437387" y="310515"/>
                </a:lnTo>
                <a:lnTo>
                  <a:pt x="437387" y="0"/>
                </a:lnTo>
                <a:close/>
              </a:path>
            </a:pathLst>
          </a:custGeom>
          <a:solidFill>
            <a:srgbClr val="E1F0D2">
              <a:alpha val="90194"/>
            </a:srgbClr>
          </a:solidFill>
        </p:spPr>
        <p:txBody>
          <a:bodyPr wrap="square" lIns="0" tIns="0" rIns="0" bIns="0" rtlCol="0"/>
          <a:lstStyle/>
          <a:p>
            <a:endParaRPr/>
          </a:p>
        </p:txBody>
      </p:sp>
      <p:sp>
        <p:nvSpPr>
          <p:cNvPr id="26" name="object 26"/>
          <p:cNvSpPr/>
          <p:nvPr/>
        </p:nvSpPr>
        <p:spPr>
          <a:xfrm>
            <a:off x="7530986" y="4201730"/>
            <a:ext cx="564515" cy="564515"/>
          </a:xfrm>
          <a:custGeom>
            <a:avLst/>
            <a:gdLst/>
            <a:ahLst/>
            <a:cxnLst/>
            <a:rect l="l" t="t" r="r" b="b"/>
            <a:pathLst>
              <a:path w="564515" h="564514">
                <a:moveTo>
                  <a:pt x="0" y="310515"/>
                </a:moveTo>
                <a:lnTo>
                  <a:pt x="127000" y="310515"/>
                </a:lnTo>
                <a:lnTo>
                  <a:pt x="127000" y="0"/>
                </a:lnTo>
                <a:lnTo>
                  <a:pt x="437387" y="0"/>
                </a:lnTo>
                <a:lnTo>
                  <a:pt x="437387" y="310515"/>
                </a:lnTo>
                <a:lnTo>
                  <a:pt x="564387" y="310515"/>
                </a:lnTo>
                <a:lnTo>
                  <a:pt x="282193" y="564515"/>
                </a:lnTo>
                <a:lnTo>
                  <a:pt x="0" y="310515"/>
                </a:lnTo>
                <a:close/>
              </a:path>
            </a:pathLst>
          </a:custGeom>
          <a:ln w="25400">
            <a:solidFill>
              <a:srgbClr val="D9E2E7"/>
            </a:solidFill>
          </a:ln>
        </p:spPr>
        <p:txBody>
          <a:bodyPr wrap="square" lIns="0" tIns="0" rIns="0" bIns="0" rtlCol="0"/>
          <a:lstStyle/>
          <a:p>
            <a:endParaRPr/>
          </a:p>
        </p:txBody>
      </p:sp>
      <p:sp>
        <p:nvSpPr>
          <p:cNvPr id="29" name="object 19"/>
          <p:cNvSpPr/>
          <p:nvPr/>
        </p:nvSpPr>
        <p:spPr>
          <a:xfrm>
            <a:off x="2349039" y="5593264"/>
            <a:ext cx="6390312" cy="805697"/>
          </a:xfrm>
          <a:custGeom>
            <a:avLst/>
            <a:gdLst/>
            <a:ahLst/>
            <a:cxnLst/>
            <a:rect l="l" t="t" r="r" b="b"/>
            <a:pathLst>
              <a:path w="6321425" h="843914">
                <a:moveTo>
                  <a:pt x="0" y="84353"/>
                </a:moveTo>
                <a:lnTo>
                  <a:pt x="6621" y="51520"/>
                </a:lnTo>
                <a:lnTo>
                  <a:pt x="24685" y="24707"/>
                </a:lnTo>
                <a:lnTo>
                  <a:pt x="51488" y="6629"/>
                </a:lnTo>
                <a:lnTo>
                  <a:pt x="84327" y="0"/>
                </a:lnTo>
                <a:lnTo>
                  <a:pt x="6236462" y="0"/>
                </a:lnTo>
                <a:lnTo>
                  <a:pt x="6269321" y="6629"/>
                </a:lnTo>
                <a:lnTo>
                  <a:pt x="6296167" y="24707"/>
                </a:lnTo>
                <a:lnTo>
                  <a:pt x="6314275" y="51520"/>
                </a:lnTo>
                <a:lnTo>
                  <a:pt x="6320917" y="84353"/>
                </a:lnTo>
                <a:lnTo>
                  <a:pt x="6320917" y="759167"/>
                </a:lnTo>
                <a:lnTo>
                  <a:pt x="6314275" y="792000"/>
                </a:lnTo>
                <a:lnTo>
                  <a:pt x="6296167" y="818813"/>
                </a:lnTo>
                <a:lnTo>
                  <a:pt x="6269321" y="836891"/>
                </a:lnTo>
                <a:lnTo>
                  <a:pt x="6236462" y="843521"/>
                </a:lnTo>
                <a:lnTo>
                  <a:pt x="84327" y="843521"/>
                </a:lnTo>
                <a:lnTo>
                  <a:pt x="51488" y="836891"/>
                </a:lnTo>
                <a:lnTo>
                  <a:pt x="24685" y="818813"/>
                </a:lnTo>
                <a:lnTo>
                  <a:pt x="6621" y="792000"/>
                </a:lnTo>
                <a:lnTo>
                  <a:pt x="0" y="759167"/>
                </a:lnTo>
                <a:lnTo>
                  <a:pt x="0" y="84353"/>
                </a:lnTo>
                <a:close/>
              </a:path>
            </a:pathLst>
          </a:custGeom>
          <a:ln w="38100">
            <a:solidFill>
              <a:srgbClr val="FFFFFF"/>
            </a:solidFill>
          </a:ln>
        </p:spPr>
        <p:txBody>
          <a:bodyPr wrap="square" lIns="0" tIns="0" rIns="0" bIns="0" rtlCol="0"/>
          <a:lstStyle/>
          <a:p>
            <a:endParaRPr/>
          </a:p>
        </p:txBody>
      </p:sp>
      <p:sp>
        <p:nvSpPr>
          <p:cNvPr id="30" name="object 4"/>
          <p:cNvSpPr/>
          <p:nvPr/>
        </p:nvSpPr>
        <p:spPr>
          <a:xfrm>
            <a:off x="2378176" y="5603555"/>
            <a:ext cx="6385404" cy="800803"/>
          </a:xfrm>
          <a:custGeom>
            <a:avLst/>
            <a:gdLst/>
            <a:ahLst/>
            <a:cxnLst/>
            <a:rect l="l" t="t" r="r" b="b"/>
            <a:pathLst>
              <a:path w="6321425" h="868680">
                <a:moveTo>
                  <a:pt x="6233998" y="0"/>
                </a:moveTo>
                <a:lnTo>
                  <a:pt x="86842" y="0"/>
                </a:lnTo>
                <a:lnTo>
                  <a:pt x="53042" y="6822"/>
                </a:lnTo>
                <a:lnTo>
                  <a:pt x="25438" y="25431"/>
                </a:lnTo>
                <a:lnTo>
                  <a:pt x="6825" y="53042"/>
                </a:lnTo>
                <a:lnTo>
                  <a:pt x="0" y="86867"/>
                </a:lnTo>
                <a:lnTo>
                  <a:pt x="0" y="781558"/>
                </a:lnTo>
                <a:lnTo>
                  <a:pt x="6825" y="815383"/>
                </a:lnTo>
                <a:lnTo>
                  <a:pt x="25438" y="842994"/>
                </a:lnTo>
                <a:lnTo>
                  <a:pt x="53042" y="861603"/>
                </a:lnTo>
                <a:lnTo>
                  <a:pt x="86842" y="868426"/>
                </a:lnTo>
                <a:lnTo>
                  <a:pt x="6233998" y="868426"/>
                </a:lnTo>
                <a:lnTo>
                  <a:pt x="6267823" y="861603"/>
                </a:lnTo>
                <a:lnTo>
                  <a:pt x="6295434" y="842994"/>
                </a:lnTo>
                <a:lnTo>
                  <a:pt x="6314043" y="815383"/>
                </a:lnTo>
                <a:lnTo>
                  <a:pt x="6320866" y="781558"/>
                </a:lnTo>
                <a:lnTo>
                  <a:pt x="6320866" y="86867"/>
                </a:lnTo>
                <a:lnTo>
                  <a:pt x="6314043" y="53042"/>
                </a:lnTo>
                <a:lnTo>
                  <a:pt x="6295434" y="25431"/>
                </a:lnTo>
                <a:lnTo>
                  <a:pt x="6267823" y="6822"/>
                </a:lnTo>
                <a:lnTo>
                  <a:pt x="6233998" y="0"/>
                </a:lnTo>
                <a:close/>
              </a:path>
            </a:pathLst>
          </a:custGeom>
          <a:solidFill>
            <a:schemeClr val="accent4">
              <a:lumMod val="40000"/>
              <a:lumOff val="60000"/>
            </a:schemeClr>
          </a:solidFill>
        </p:spPr>
        <p:txBody>
          <a:bodyPr wrap="square" lIns="0" tIns="0" rIns="0" bIns="0" rtlCol="0"/>
          <a:lstStyle/>
          <a:p>
            <a:endParaRPr/>
          </a:p>
        </p:txBody>
      </p:sp>
      <p:sp>
        <p:nvSpPr>
          <p:cNvPr id="32" name="object 20"/>
          <p:cNvSpPr txBox="1"/>
          <p:nvPr/>
        </p:nvSpPr>
        <p:spPr>
          <a:xfrm>
            <a:off x="2362200" y="5638800"/>
            <a:ext cx="6095999" cy="674544"/>
          </a:xfrm>
          <a:prstGeom prst="rect">
            <a:avLst/>
          </a:prstGeom>
        </p:spPr>
        <p:txBody>
          <a:bodyPr vert="horz" wrap="square" lIns="0" tIns="68580" rIns="0" bIns="0" rtlCol="0">
            <a:spAutoFit/>
          </a:bodyPr>
          <a:lstStyle/>
          <a:p>
            <a:pPr marL="12700">
              <a:lnSpc>
                <a:spcPct val="100000"/>
              </a:lnSpc>
              <a:spcBef>
                <a:spcPts val="540"/>
              </a:spcBef>
              <a:tabLst>
                <a:tab pos="746760" algn="l"/>
              </a:tabLst>
            </a:pPr>
            <a:r>
              <a:rPr sz="1050" dirty="0">
                <a:latin typeface="MingLiU"/>
                <a:cs typeface="MingLiU"/>
              </a:rPr>
              <a:t>10</a:t>
            </a:r>
            <a:r>
              <a:rPr lang="en-US" altLang="zh-TW" sz="1050" dirty="0">
                <a:latin typeface="MingLiU"/>
                <a:cs typeface="MingLiU"/>
              </a:rPr>
              <a:t>8</a:t>
            </a:r>
            <a:r>
              <a:rPr sz="1050" spc="-10" dirty="0">
                <a:latin typeface="MingLiU"/>
                <a:cs typeface="MingLiU"/>
              </a:rPr>
              <a:t>年</a:t>
            </a:r>
            <a:r>
              <a:rPr lang="en-US" altLang="zh-TW" sz="1050" spc="-10" dirty="0">
                <a:latin typeface="MingLiU"/>
                <a:cs typeface="MingLiU"/>
              </a:rPr>
              <a:t>5</a:t>
            </a:r>
            <a:r>
              <a:rPr sz="1050" spc="5" dirty="0">
                <a:latin typeface="MingLiU"/>
                <a:cs typeface="MingLiU"/>
              </a:rPr>
              <a:t>月	</a:t>
            </a:r>
            <a:r>
              <a:rPr lang="zh-TW" altLang="en-US" sz="1050" spc="5" dirty="0">
                <a:latin typeface="MingLiU"/>
                <a:cs typeface="MingLiU"/>
              </a:rPr>
              <a:t>函請財政部儘速完成修財劃法修正草案、函請立委協助推動財劃法修正及於立法院財政</a:t>
            </a:r>
            <a:endParaRPr lang="en-US" altLang="zh-TW" sz="1050" spc="5" dirty="0">
              <a:latin typeface="MingLiU"/>
              <a:cs typeface="MingLiU"/>
            </a:endParaRPr>
          </a:p>
          <a:p>
            <a:pPr marL="12700">
              <a:lnSpc>
                <a:spcPct val="100000"/>
              </a:lnSpc>
              <a:spcBef>
                <a:spcPts val="540"/>
              </a:spcBef>
              <a:tabLst>
                <a:tab pos="746760" algn="l"/>
              </a:tabLst>
            </a:pPr>
            <a:r>
              <a:rPr lang="zh-TW" altLang="en-US" sz="1050" spc="5" dirty="0">
                <a:latin typeface="MingLiU"/>
                <a:cs typeface="MingLiU"/>
              </a:rPr>
              <a:t>           委員會委員審查財政收支劃分法修正草案表達現行制度不公平。</a:t>
            </a:r>
            <a:endParaRPr sz="1050" dirty="0">
              <a:latin typeface="MingLiU"/>
              <a:cs typeface="MingLiU"/>
            </a:endParaRPr>
          </a:p>
          <a:p>
            <a:pPr marL="12700" marR="205740">
              <a:lnSpc>
                <a:spcPts val="1220"/>
              </a:lnSpc>
              <a:spcBef>
                <a:spcPts val="520"/>
              </a:spcBef>
              <a:tabLst>
                <a:tab pos="812165" algn="l"/>
              </a:tabLst>
            </a:pPr>
            <a:r>
              <a:rPr sz="1050" dirty="0">
                <a:latin typeface="MingLiU"/>
                <a:cs typeface="MingLiU"/>
              </a:rPr>
              <a:t>10</a:t>
            </a:r>
            <a:r>
              <a:rPr lang="en-US" altLang="zh-TW" sz="1050" dirty="0">
                <a:latin typeface="MingLiU"/>
                <a:cs typeface="MingLiU"/>
              </a:rPr>
              <a:t>8</a:t>
            </a:r>
            <a:r>
              <a:rPr sz="1050" spc="-10" dirty="0">
                <a:latin typeface="MingLiU"/>
                <a:cs typeface="MingLiU"/>
              </a:rPr>
              <a:t>年</a:t>
            </a:r>
            <a:r>
              <a:rPr lang="en-US" altLang="zh-TW" sz="1050" spc="-10" dirty="0">
                <a:latin typeface="MingLiU"/>
                <a:cs typeface="MingLiU"/>
              </a:rPr>
              <a:t>9</a:t>
            </a:r>
            <a:r>
              <a:rPr sz="1050" dirty="0">
                <a:latin typeface="MingLiU"/>
                <a:cs typeface="MingLiU"/>
              </a:rPr>
              <a:t>月</a:t>
            </a:r>
            <a:r>
              <a:rPr lang="zh-TW" altLang="en-US" sz="1050" dirty="0">
                <a:latin typeface="MingLiU"/>
                <a:cs typeface="MingLiU"/>
              </a:rPr>
              <a:t>   於第</a:t>
            </a:r>
            <a:r>
              <a:rPr lang="en-US" altLang="zh-TW" sz="1050" dirty="0">
                <a:latin typeface="MingLiU"/>
                <a:cs typeface="MingLiU"/>
              </a:rPr>
              <a:t>21</a:t>
            </a:r>
            <a:r>
              <a:rPr lang="zh-TW" altLang="en-US" sz="1050" dirty="0">
                <a:latin typeface="MingLiU"/>
                <a:cs typeface="MingLiU"/>
              </a:rPr>
              <a:t>次全國地方財政聯繫會議建請中央儘速完成修正「財政收支劃分法」。</a:t>
            </a:r>
            <a:endParaRPr sz="1050" dirty="0">
              <a:latin typeface="MingLiU"/>
              <a:cs typeface="MingLiU"/>
            </a:endParaRPr>
          </a:p>
        </p:txBody>
      </p:sp>
      <p:sp>
        <p:nvSpPr>
          <p:cNvPr id="33" name="object 21"/>
          <p:cNvSpPr/>
          <p:nvPr/>
        </p:nvSpPr>
        <p:spPr>
          <a:xfrm>
            <a:off x="6648083" y="2586382"/>
            <a:ext cx="564515" cy="564515"/>
          </a:xfrm>
          <a:custGeom>
            <a:avLst/>
            <a:gdLst/>
            <a:ahLst/>
            <a:cxnLst/>
            <a:rect l="l" t="t" r="r" b="b"/>
            <a:pathLst>
              <a:path w="564515" h="564514">
                <a:moveTo>
                  <a:pt x="564515" y="310388"/>
                </a:moveTo>
                <a:lnTo>
                  <a:pt x="0" y="310388"/>
                </a:lnTo>
                <a:lnTo>
                  <a:pt x="282321" y="564388"/>
                </a:lnTo>
                <a:lnTo>
                  <a:pt x="564515" y="310388"/>
                </a:lnTo>
                <a:close/>
              </a:path>
              <a:path w="564515" h="564514">
                <a:moveTo>
                  <a:pt x="437515" y="0"/>
                </a:moveTo>
                <a:lnTo>
                  <a:pt x="127000" y="0"/>
                </a:lnTo>
                <a:lnTo>
                  <a:pt x="127000" y="310388"/>
                </a:lnTo>
                <a:lnTo>
                  <a:pt x="437515" y="310388"/>
                </a:lnTo>
                <a:lnTo>
                  <a:pt x="437515" y="0"/>
                </a:lnTo>
                <a:close/>
              </a:path>
            </a:pathLst>
          </a:custGeom>
          <a:solidFill>
            <a:srgbClr val="D9E2E7">
              <a:alpha val="90194"/>
            </a:srgbClr>
          </a:solidFill>
        </p:spPr>
        <p:txBody>
          <a:bodyPr wrap="square" lIns="0" tIns="0" rIns="0" bIns="0" rtlCol="0"/>
          <a:lstStyle/>
          <a:p>
            <a:endParaRPr/>
          </a:p>
        </p:txBody>
      </p:sp>
      <p:sp>
        <p:nvSpPr>
          <p:cNvPr id="34" name="object 25"/>
          <p:cNvSpPr/>
          <p:nvPr/>
        </p:nvSpPr>
        <p:spPr>
          <a:xfrm>
            <a:off x="7872924" y="5155789"/>
            <a:ext cx="564515" cy="564515"/>
          </a:xfrm>
          <a:custGeom>
            <a:avLst/>
            <a:gdLst/>
            <a:ahLst/>
            <a:cxnLst/>
            <a:rect l="l" t="t" r="r" b="b"/>
            <a:pathLst>
              <a:path w="564515" h="564514">
                <a:moveTo>
                  <a:pt x="564387" y="310515"/>
                </a:moveTo>
                <a:lnTo>
                  <a:pt x="0" y="310515"/>
                </a:lnTo>
                <a:lnTo>
                  <a:pt x="282193" y="564515"/>
                </a:lnTo>
                <a:lnTo>
                  <a:pt x="564387" y="310515"/>
                </a:lnTo>
                <a:close/>
              </a:path>
              <a:path w="564515" h="564514">
                <a:moveTo>
                  <a:pt x="437387" y="0"/>
                </a:moveTo>
                <a:lnTo>
                  <a:pt x="127000" y="0"/>
                </a:lnTo>
                <a:lnTo>
                  <a:pt x="127000" y="310515"/>
                </a:lnTo>
                <a:lnTo>
                  <a:pt x="437387" y="310515"/>
                </a:lnTo>
                <a:lnTo>
                  <a:pt x="437387" y="0"/>
                </a:lnTo>
                <a:close/>
              </a:path>
            </a:pathLst>
          </a:custGeom>
          <a:solidFill>
            <a:srgbClr val="E1F0D2">
              <a:alpha val="90194"/>
            </a:srgbClr>
          </a:solidFill>
        </p:spPr>
        <p:txBody>
          <a:bodyPr wrap="square" lIns="0" tIns="0" rIns="0" bIns="0" rtlCol="0"/>
          <a:lstStyle/>
          <a:p>
            <a:endParaRPr/>
          </a:p>
        </p:txBody>
      </p:sp>
      <p:sp>
        <p:nvSpPr>
          <p:cNvPr id="35" name="object 26"/>
          <p:cNvSpPr/>
          <p:nvPr/>
        </p:nvSpPr>
        <p:spPr>
          <a:xfrm>
            <a:off x="7867754" y="5145043"/>
            <a:ext cx="539692" cy="564515"/>
          </a:xfrm>
          <a:custGeom>
            <a:avLst/>
            <a:gdLst/>
            <a:ahLst/>
            <a:cxnLst/>
            <a:rect l="l" t="t" r="r" b="b"/>
            <a:pathLst>
              <a:path w="564515" h="564514">
                <a:moveTo>
                  <a:pt x="0" y="310515"/>
                </a:moveTo>
                <a:lnTo>
                  <a:pt x="127000" y="310515"/>
                </a:lnTo>
                <a:lnTo>
                  <a:pt x="127000" y="0"/>
                </a:lnTo>
                <a:lnTo>
                  <a:pt x="437387" y="0"/>
                </a:lnTo>
                <a:lnTo>
                  <a:pt x="437387" y="310515"/>
                </a:lnTo>
                <a:lnTo>
                  <a:pt x="564387" y="310515"/>
                </a:lnTo>
                <a:lnTo>
                  <a:pt x="282193" y="564515"/>
                </a:lnTo>
                <a:lnTo>
                  <a:pt x="0" y="310515"/>
                </a:lnTo>
                <a:close/>
              </a:path>
            </a:pathLst>
          </a:custGeom>
          <a:ln w="25400">
            <a:solidFill>
              <a:srgbClr val="D9E2E7"/>
            </a:solidFill>
          </a:ln>
        </p:spPr>
        <p:txBody>
          <a:bodyPr wrap="square" lIns="0" tIns="0" rIns="0" bIns="0" rtlCol="0"/>
          <a:lstStyle/>
          <a:p>
            <a:endParaRPr/>
          </a:p>
        </p:txBody>
      </p:sp>
      <p:sp>
        <p:nvSpPr>
          <p:cNvPr id="36" name="object 25"/>
          <p:cNvSpPr/>
          <p:nvPr/>
        </p:nvSpPr>
        <p:spPr>
          <a:xfrm>
            <a:off x="7015190" y="3476075"/>
            <a:ext cx="564515" cy="564515"/>
          </a:xfrm>
          <a:custGeom>
            <a:avLst/>
            <a:gdLst/>
            <a:ahLst/>
            <a:cxnLst/>
            <a:rect l="l" t="t" r="r" b="b"/>
            <a:pathLst>
              <a:path w="564515" h="564514">
                <a:moveTo>
                  <a:pt x="564387" y="310515"/>
                </a:moveTo>
                <a:lnTo>
                  <a:pt x="0" y="310515"/>
                </a:lnTo>
                <a:lnTo>
                  <a:pt x="282193" y="564515"/>
                </a:lnTo>
                <a:lnTo>
                  <a:pt x="564387" y="310515"/>
                </a:lnTo>
                <a:close/>
              </a:path>
              <a:path w="564515" h="564514">
                <a:moveTo>
                  <a:pt x="437387" y="0"/>
                </a:moveTo>
                <a:lnTo>
                  <a:pt x="127000" y="0"/>
                </a:lnTo>
                <a:lnTo>
                  <a:pt x="127000" y="310515"/>
                </a:lnTo>
                <a:lnTo>
                  <a:pt x="437387" y="310515"/>
                </a:lnTo>
                <a:lnTo>
                  <a:pt x="437387" y="0"/>
                </a:lnTo>
                <a:close/>
              </a:path>
            </a:pathLst>
          </a:custGeom>
          <a:solidFill>
            <a:srgbClr val="E1F0D2">
              <a:alpha val="90194"/>
            </a:srgbClr>
          </a:solidFill>
        </p:spPr>
        <p:txBody>
          <a:bodyPr wrap="square" lIns="0" tIns="0" rIns="0" bIns="0" rtlCol="0"/>
          <a:lstStyle/>
          <a:p>
            <a:endParaRPr/>
          </a:p>
        </p:txBody>
      </p:sp>
      <p:sp>
        <p:nvSpPr>
          <p:cNvPr id="37" name="object 26"/>
          <p:cNvSpPr/>
          <p:nvPr/>
        </p:nvSpPr>
        <p:spPr>
          <a:xfrm>
            <a:off x="7017184" y="3476075"/>
            <a:ext cx="564515" cy="564515"/>
          </a:xfrm>
          <a:custGeom>
            <a:avLst/>
            <a:gdLst/>
            <a:ahLst/>
            <a:cxnLst/>
            <a:rect l="l" t="t" r="r" b="b"/>
            <a:pathLst>
              <a:path w="564515" h="564514">
                <a:moveTo>
                  <a:pt x="0" y="310515"/>
                </a:moveTo>
                <a:lnTo>
                  <a:pt x="127000" y="310515"/>
                </a:lnTo>
                <a:lnTo>
                  <a:pt x="127000" y="0"/>
                </a:lnTo>
                <a:lnTo>
                  <a:pt x="437387" y="0"/>
                </a:lnTo>
                <a:lnTo>
                  <a:pt x="437387" y="310515"/>
                </a:lnTo>
                <a:lnTo>
                  <a:pt x="564387" y="310515"/>
                </a:lnTo>
                <a:lnTo>
                  <a:pt x="282193" y="564515"/>
                </a:lnTo>
                <a:lnTo>
                  <a:pt x="0" y="310515"/>
                </a:lnTo>
                <a:close/>
              </a:path>
            </a:pathLst>
          </a:custGeom>
          <a:ln w="25400">
            <a:solidFill>
              <a:srgbClr val="D9E2E7"/>
            </a:solidFill>
          </a:ln>
        </p:spPr>
        <p:txBody>
          <a:bodyPr wrap="square" lIns="0" tIns="0" rIns="0" bIns="0" rtlCol="0"/>
          <a:lstStyle/>
          <a:p>
            <a:endParaRPr/>
          </a:p>
        </p:txBody>
      </p:sp>
      <p:sp>
        <p:nvSpPr>
          <p:cNvPr id="38" name="object 25">
            <a:extLst>
              <a:ext uri="{FF2B5EF4-FFF2-40B4-BE49-F238E27FC236}">
                <a16:creationId xmlns:a16="http://schemas.microsoft.com/office/drawing/2014/main" id="{D0562173-DD91-4C9A-90A7-AFC7A1DF97C3}"/>
              </a:ext>
            </a:extLst>
          </p:cNvPr>
          <p:cNvSpPr/>
          <p:nvPr/>
        </p:nvSpPr>
        <p:spPr>
          <a:xfrm>
            <a:off x="8174836" y="6066519"/>
            <a:ext cx="564515" cy="564515"/>
          </a:xfrm>
          <a:custGeom>
            <a:avLst/>
            <a:gdLst/>
            <a:ahLst/>
            <a:cxnLst/>
            <a:rect l="l" t="t" r="r" b="b"/>
            <a:pathLst>
              <a:path w="564515" h="564514">
                <a:moveTo>
                  <a:pt x="564387" y="310515"/>
                </a:moveTo>
                <a:lnTo>
                  <a:pt x="0" y="310515"/>
                </a:lnTo>
                <a:lnTo>
                  <a:pt x="282193" y="564515"/>
                </a:lnTo>
                <a:lnTo>
                  <a:pt x="564387" y="310515"/>
                </a:lnTo>
                <a:close/>
              </a:path>
              <a:path w="564515" h="564514">
                <a:moveTo>
                  <a:pt x="437387" y="0"/>
                </a:moveTo>
                <a:lnTo>
                  <a:pt x="127000" y="0"/>
                </a:lnTo>
                <a:lnTo>
                  <a:pt x="127000" y="310515"/>
                </a:lnTo>
                <a:lnTo>
                  <a:pt x="437387" y="310515"/>
                </a:lnTo>
                <a:lnTo>
                  <a:pt x="437387" y="0"/>
                </a:lnTo>
                <a:close/>
              </a:path>
            </a:pathLst>
          </a:custGeom>
          <a:solidFill>
            <a:srgbClr val="E1F0D2">
              <a:alpha val="90194"/>
            </a:srgbClr>
          </a:solidFill>
          <a:ln>
            <a:solidFill>
              <a:schemeClr val="bg2">
                <a:lumMod val="90000"/>
              </a:schemeClr>
            </a:solidFill>
          </a:ln>
        </p:spPr>
        <p:txBody>
          <a:bodyPr wrap="square" lIns="0" tIns="0" rIns="0" bIns="0" rtlCol="0"/>
          <a:lstStyle/>
          <a:p>
            <a:endParaRPr/>
          </a:p>
        </p:txBody>
      </p:sp>
      <p:sp>
        <p:nvSpPr>
          <p:cNvPr id="39" name="object 26">
            <a:extLst>
              <a:ext uri="{FF2B5EF4-FFF2-40B4-BE49-F238E27FC236}">
                <a16:creationId xmlns:a16="http://schemas.microsoft.com/office/drawing/2014/main" id="{1A703569-20E3-478C-BB2D-94870676DACE}"/>
              </a:ext>
            </a:extLst>
          </p:cNvPr>
          <p:cNvSpPr/>
          <p:nvPr/>
        </p:nvSpPr>
        <p:spPr>
          <a:xfrm>
            <a:off x="8187247" y="6069807"/>
            <a:ext cx="539692" cy="564515"/>
          </a:xfrm>
          <a:custGeom>
            <a:avLst/>
            <a:gdLst/>
            <a:ahLst/>
            <a:cxnLst/>
            <a:rect l="l" t="t" r="r" b="b"/>
            <a:pathLst>
              <a:path w="564515" h="564514">
                <a:moveTo>
                  <a:pt x="0" y="310515"/>
                </a:moveTo>
                <a:lnTo>
                  <a:pt x="127000" y="310515"/>
                </a:lnTo>
                <a:lnTo>
                  <a:pt x="127000" y="0"/>
                </a:lnTo>
                <a:lnTo>
                  <a:pt x="437387" y="0"/>
                </a:lnTo>
                <a:lnTo>
                  <a:pt x="437387" y="310515"/>
                </a:lnTo>
                <a:lnTo>
                  <a:pt x="564387" y="310515"/>
                </a:lnTo>
                <a:lnTo>
                  <a:pt x="282193" y="564515"/>
                </a:lnTo>
                <a:lnTo>
                  <a:pt x="0" y="310515"/>
                </a:lnTo>
                <a:close/>
              </a:path>
            </a:pathLst>
          </a:custGeom>
          <a:ln w="25400">
            <a:solidFill>
              <a:srgbClr val="D9E2E7"/>
            </a:solidFill>
          </a:ln>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F49201-11B3-4892-822E-56B78A0BD27C}"/>
              </a:ext>
            </a:extLst>
          </p:cNvPr>
          <p:cNvSpPr>
            <a:spLocks noGrp="1"/>
          </p:cNvSpPr>
          <p:nvPr>
            <p:ph type="title"/>
          </p:nvPr>
        </p:nvSpPr>
        <p:spPr>
          <a:xfrm>
            <a:off x="457200" y="654177"/>
            <a:ext cx="8077200" cy="717423"/>
          </a:xfrm>
        </p:spPr>
        <p:txBody>
          <a:bodyPr/>
          <a:lstStyle/>
          <a:p>
            <a:r>
              <a:rPr lang="zh-TW" altLang="en-US" spc="-5" dirty="0"/>
              <a:t>新北</a:t>
            </a:r>
            <a:r>
              <a:rPr lang="zh-TW" altLang="en-US" dirty="0"/>
              <a:t>市</a:t>
            </a:r>
            <a:r>
              <a:rPr lang="zh-TW" altLang="en-US" spc="-5" dirty="0"/>
              <a:t>爭取</a:t>
            </a:r>
            <a:r>
              <a:rPr lang="zh-TW" altLang="en-US" dirty="0"/>
              <a:t>財</a:t>
            </a:r>
            <a:r>
              <a:rPr lang="zh-TW" altLang="en-US" spc="-5" dirty="0"/>
              <a:t>政收</a:t>
            </a:r>
            <a:r>
              <a:rPr lang="zh-TW" altLang="en-US" dirty="0"/>
              <a:t>支</a:t>
            </a:r>
            <a:r>
              <a:rPr lang="zh-TW" altLang="en-US" spc="-5" dirty="0"/>
              <a:t>劃分</a:t>
            </a:r>
            <a:r>
              <a:rPr lang="zh-TW" altLang="en-US" dirty="0"/>
              <a:t>法</a:t>
            </a:r>
            <a:r>
              <a:rPr lang="zh-TW" altLang="en-US" spc="-5" dirty="0"/>
              <a:t>修法</a:t>
            </a:r>
            <a:r>
              <a:rPr lang="zh-TW" altLang="en-US" dirty="0"/>
              <a:t>大</a:t>
            </a:r>
            <a:r>
              <a:rPr lang="zh-TW" altLang="en-US" spc="-5" dirty="0"/>
              <a:t>事紀</a:t>
            </a:r>
            <a:endParaRPr lang="zh-TW" altLang="en-US" dirty="0"/>
          </a:p>
        </p:txBody>
      </p:sp>
      <p:sp>
        <p:nvSpPr>
          <p:cNvPr id="15" name="object 4"/>
          <p:cNvSpPr/>
          <p:nvPr/>
        </p:nvSpPr>
        <p:spPr>
          <a:xfrm>
            <a:off x="608916" y="1435358"/>
            <a:ext cx="6635125" cy="1231642"/>
          </a:xfrm>
          <a:custGeom>
            <a:avLst/>
            <a:gdLst/>
            <a:ahLst/>
            <a:cxnLst/>
            <a:rect l="l" t="t" r="r" b="b"/>
            <a:pathLst>
              <a:path w="6321425" h="868680">
                <a:moveTo>
                  <a:pt x="6233998" y="0"/>
                </a:moveTo>
                <a:lnTo>
                  <a:pt x="86842" y="0"/>
                </a:lnTo>
                <a:lnTo>
                  <a:pt x="53042" y="6822"/>
                </a:lnTo>
                <a:lnTo>
                  <a:pt x="25438" y="25431"/>
                </a:lnTo>
                <a:lnTo>
                  <a:pt x="6825" y="53042"/>
                </a:lnTo>
                <a:lnTo>
                  <a:pt x="0" y="86867"/>
                </a:lnTo>
                <a:lnTo>
                  <a:pt x="0" y="781558"/>
                </a:lnTo>
                <a:lnTo>
                  <a:pt x="6825" y="815383"/>
                </a:lnTo>
                <a:lnTo>
                  <a:pt x="25438" y="842994"/>
                </a:lnTo>
                <a:lnTo>
                  <a:pt x="53042" y="861603"/>
                </a:lnTo>
                <a:lnTo>
                  <a:pt x="86842" y="868426"/>
                </a:lnTo>
                <a:lnTo>
                  <a:pt x="6233998" y="868426"/>
                </a:lnTo>
                <a:lnTo>
                  <a:pt x="6267823" y="861603"/>
                </a:lnTo>
                <a:lnTo>
                  <a:pt x="6295434" y="842994"/>
                </a:lnTo>
                <a:lnTo>
                  <a:pt x="6314043" y="815383"/>
                </a:lnTo>
                <a:lnTo>
                  <a:pt x="6320866" y="781558"/>
                </a:lnTo>
                <a:lnTo>
                  <a:pt x="6320866" y="86867"/>
                </a:lnTo>
                <a:lnTo>
                  <a:pt x="6314043" y="53042"/>
                </a:lnTo>
                <a:lnTo>
                  <a:pt x="6295434" y="25431"/>
                </a:lnTo>
                <a:lnTo>
                  <a:pt x="6267823" y="6822"/>
                </a:lnTo>
                <a:lnTo>
                  <a:pt x="6233998" y="0"/>
                </a:lnTo>
                <a:close/>
              </a:path>
            </a:pathLst>
          </a:custGeom>
          <a:solidFill>
            <a:srgbClr val="85ACBB"/>
          </a:solidFill>
        </p:spPr>
        <p:txBody>
          <a:bodyPr wrap="square" lIns="0" tIns="0" rIns="0" bIns="0" rtlCol="0"/>
          <a:lstStyle/>
          <a:p>
            <a:pPr>
              <a:spcAft>
                <a:spcPts val="0"/>
              </a:spcAft>
            </a:pPr>
            <a:r>
              <a:rPr lang="zh-TW" altLang="en-US" sz="1200" dirty="0">
                <a:latin typeface="MingLiU"/>
                <a:cs typeface="MingLiU"/>
              </a:rPr>
              <a:t>  </a:t>
            </a:r>
            <a:endParaRPr lang="en-US" altLang="zh-TW" sz="1200" dirty="0">
              <a:latin typeface="MingLiU"/>
              <a:cs typeface="MingLiU"/>
            </a:endParaRPr>
          </a:p>
          <a:p>
            <a:pPr>
              <a:spcAft>
                <a:spcPts val="0"/>
              </a:spcAft>
            </a:pPr>
            <a:r>
              <a:rPr lang="zh-TW" altLang="en-US" sz="1200" dirty="0">
                <a:latin typeface="MingLiU"/>
                <a:cs typeface="MingLiU"/>
              </a:rPr>
              <a:t>  </a:t>
            </a:r>
            <a:r>
              <a:rPr lang="en-US" altLang="zh-TW" sz="1200" dirty="0">
                <a:latin typeface="MingLiU"/>
                <a:cs typeface="MingLiU"/>
              </a:rPr>
              <a:t>109</a:t>
            </a:r>
            <a:r>
              <a:rPr lang="zh-TW" altLang="en-US" sz="1200" spc="-10" dirty="0">
                <a:latin typeface="MingLiU"/>
                <a:cs typeface="MingLiU"/>
              </a:rPr>
              <a:t>年</a:t>
            </a:r>
            <a:r>
              <a:rPr lang="en-US" altLang="zh-TW" sz="1200" spc="-10" dirty="0">
                <a:latin typeface="MingLiU"/>
                <a:cs typeface="MingLiU"/>
              </a:rPr>
              <a:t>1</a:t>
            </a:r>
            <a:r>
              <a:rPr lang="zh-TW" altLang="en-US" sz="1200" spc="5" dirty="0">
                <a:latin typeface="MingLiU"/>
                <a:cs typeface="MingLiU"/>
              </a:rPr>
              <a:t>月  </a:t>
            </a:r>
            <a:r>
              <a:rPr lang="zh-TW" altLang="en-US" sz="1200" kern="100" dirty="0">
                <a:latin typeface="Calibri" panose="020F0502020204030204" pitchFamily="34" charset="0"/>
                <a:cs typeface="Times New Roman" panose="02020603050405020304" pitchFamily="18" charset="0"/>
              </a:rPr>
              <a:t>於地方財政業務聯繫會報</a:t>
            </a:r>
            <a:r>
              <a:rPr lang="zh-TW" altLang="en-US" sz="1200" dirty="0">
                <a:cs typeface="新細明體" panose="02020500000000000000" pitchFamily="18" charset="-120"/>
              </a:rPr>
              <a:t>建請中央儘速提出財政收支劃分法修正草案送立法院審議，</a:t>
            </a:r>
            <a:endParaRPr lang="en-US" altLang="zh-TW" sz="1200" dirty="0">
              <a:cs typeface="新細明體" panose="02020500000000000000" pitchFamily="18" charset="-120"/>
            </a:endParaRPr>
          </a:p>
          <a:p>
            <a:pPr>
              <a:spcAft>
                <a:spcPts val="0"/>
              </a:spcAft>
            </a:pPr>
            <a:r>
              <a:rPr lang="zh-TW" altLang="en-US" sz="1200" dirty="0">
                <a:cs typeface="新細明體" panose="02020500000000000000" pitchFamily="18" charset="-120"/>
              </a:rPr>
              <a:t>                          以擴大統籌稅款規模，釋出財源給地方政府，健全地方財政。</a:t>
            </a:r>
          </a:p>
          <a:p>
            <a:r>
              <a:rPr lang="zh-TW" altLang="en-US" sz="1200" dirty="0">
                <a:latin typeface="MingLiU"/>
                <a:cs typeface="MingLiU"/>
              </a:rPr>
              <a:t>  </a:t>
            </a:r>
            <a:r>
              <a:rPr lang="en-US" altLang="zh-TW" sz="1200" dirty="0">
                <a:latin typeface="MingLiU"/>
                <a:cs typeface="MingLiU"/>
              </a:rPr>
              <a:t>109</a:t>
            </a:r>
            <a:r>
              <a:rPr lang="zh-TW" altLang="en-US" sz="1200" dirty="0">
                <a:latin typeface="MingLiU"/>
                <a:cs typeface="MingLiU"/>
              </a:rPr>
              <a:t>年</a:t>
            </a:r>
            <a:r>
              <a:rPr lang="en-US" altLang="zh-TW" sz="1200" dirty="0">
                <a:latin typeface="MingLiU"/>
                <a:cs typeface="MingLiU"/>
              </a:rPr>
              <a:t>7</a:t>
            </a:r>
            <a:r>
              <a:rPr lang="zh-TW" altLang="en-US" sz="1200" dirty="0">
                <a:latin typeface="MingLiU"/>
                <a:cs typeface="MingLiU"/>
              </a:rPr>
              <a:t>月  函請財政部儘速完成財政收支劃分法修正草案送行政院轉立法院審議，以利推動各重</a:t>
            </a:r>
            <a:endParaRPr lang="en-US" altLang="zh-TW" sz="1200" dirty="0">
              <a:latin typeface="MingLiU"/>
              <a:cs typeface="MingLiU"/>
            </a:endParaRPr>
          </a:p>
          <a:p>
            <a:r>
              <a:rPr lang="zh-TW" altLang="en-US" sz="1200" dirty="0">
                <a:latin typeface="MingLiU"/>
                <a:cs typeface="MingLiU"/>
              </a:rPr>
              <a:t>            大施政與建設</a:t>
            </a:r>
            <a:r>
              <a:rPr lang="zh-TW" altLang="en-US" sz="1200" dirty="0">
                <a:cs typeface="新細明體" panose="02020500000000000000" pitchFamily="18" charset="-120"/>
              </a:rPr>
              <a:t>。</a:t>
            </a:r>
            <a:endParaRPr lang="zh-TW" altLang="en-US" sz="1200" dirty="0">
              <a:latin typeface="MingLiU"/>
              <a:cs typeface="MingLiU"/>
            </a:endParaRPr>
          </a:p>
          <a:p>
            <a:pPr marL="12700" marR="205740">
              <a:lnSpc>
                <a:spcPts val="1220"/>
              </a:lnSpc>
              <a:spcBef>
                <a:spcPts val="520"/>
              </a:spcBef>
              <a:tabLst>
                <a:tab pos="812165" algn="l"/>
              </a:tabLst>
            </a:pPr>
            <a:r>
              <a:rPr lang="zh-TW" altLang="en-US" sz="1200" dirty="0">
                <a:latin typeface="MingLiU"/>
                <a:cs typeface="MingLiU"/>
              </a:rPr>
              <a:t>  </a:t>
            </a:r>
            <a:r>
              <a:rPr lang="en-US" altLang="zh-TW" sz="1200" dirty="0">
                <a:latin typeface="MingLiU"/>
                <a:cs typeface="MingLiU"/>
              </a:rPr>
              <a:t>109</a:t>
            </a:r>
            <a:r>
              <a:rPr lang="zh-TW" altLang="en-US" sz="1200" dirty="0">
                <a:latin typeface="MingLiU"/>
                <a:cs typeface="MingLiU"/>
              </a:rPr>
              <a:t>年</a:t>
            </a:r>
            <a:r>
              <a:rPr lang="en-US" altLang="zh-TW" sz="1200" dirty="0">
                <a:latin typeface="MingLiU"/>
                <a:cs typeface="MingLiU"/>
              </a:rPr>
              <a:t>9</a:t>
            </a:r>
            <a:r>
              <a:rPr lang="zh-TW" altLang="en-US" sz="1200" dirty="0">
                <a:latin typeface="MingLiU"/>
                <a:cs typeface="MingLiU"/>
              </a:rPr>
              <a:t>月  於第</a:t>
            </a:r>
            <a:r>
              <a:rPr lang="en-US" altLang="zh-TW" sz="1200" dirty="0">
                <a:latin typeface="MingLiU"/>
                <a:cs typeface="MingLiU"/>
              </a:rPr>
              <a:t>22</a:t>
            </a:r>
            <a:r>
              <a:rPr lang="zh-TW" altLang="en-US" sz="1200" dirty="0">
                <a:latin typeface="MingLiU"/>
                <a:cs typeface="MingLiU"/>
              </a:rPr>
              <a:t>次全國地方財政聯繫會議建請中央儘速完成修正「財政收支劃分法」。</a:t>
            </a:r>
          </a:p>
        </p:txBody>
      </p:sp>
      <p:sp>
        <p:nvSpPr>
          <p:cNvPr id="16" name="object 5"/>
          <p:cNvSpPr/>
          <p:nvPr/>
        </p:nvSpPr>
        <p:spPr>
          <a:xfrm>
            <a:off x="608916" y="1435358"/>
            <a:ext cx="6635125" cy="1231642"/>
          </a:xfrm>
          <a:custGeom>
            <a:avLst/>
            <a:gdLst/>
            <a:ahLst/>
            <a:cxnLst/>
            <a:rect l="l" t="t" r="r" b="b"/>
            <a:pathLst>
              <a:path w="6321425" h="868680">
                <a:moveTo>
                  <a:pt x="0" y="86867"/>
                </a:moveTo>
                <a:lnTo>
                  <a:pt x="6825" y="53042"/>
                </a:lnTo>
                <a:lnTo>
                  <a:pt x="25438" y="25431"/>
                </a:lnTo>
                <a:lnTo>
                  <a:pt x="53042" y="6822"/>
                </a:lnTo>
                <a:lnTo>
                  <a:pt x="86842" y="0"/>
                </a:lnTo>
                <a:lnTo>
                  <a:pt x="6233998" y="0"/>
                </a:lnTo>
                <a:lnTo>
                  <a:pt x="6267823" y="6822"/>
                </a:lnTo>
                <a:lnTo>
                  <a:pt x="6295434" y="25431"/>
                </a:lnTo>
                <a:lnTo>
                  <a:pt x="6314043" y="53042"/>
                </a:lnTo>
                <a:lnTo>
                  <a:pt x="6320866" y="86867"/>
                </a:lnTo>
                <a:lnTo>
                  <a:pt x="6320866" y="781558"/>
                </a:lnTo>
                <a:lnTo>
                  <a:pt x="6314043" y="815383"/>
                </a:lnTo>
                <a:lnTo>
                  <a:pt x="6295434" y="842994"/>
                </a:lnTo>
                <a:lnTo>
                  <a:pt x="6267823" y="861603"/>
                </a:lnTo>
                <a:lnTo>
                  <a:pt x="6233998" y="868426"/>
                </a:lnTo>
                <a:lnTo>
                  <a:pt x="86842" y="868426"/>
                </a:lnTo>
                <a:lnTo>
                  <a:pt x="53042" y="861603"/>
                </a:lnTo>
                <a:lnTo>
                  <a:pt x="25438" y="842994"/>
                </a:lnTo>
                <a:lnTo>
                  <a:pt x="6825" y="815383"/>
                </a:lnTo>
                <a:lnTo>
                  <a:pt x="0" y="781558"/>
                </a:lnTo>
                <a:lnTo>
                  <a:pt x="0" y="86867"/>
                </a:lnTo>
                <a:close/>
              </a:path>
            </a:pathLst>
          </a:custGeom>
          <a:ln w="25399">
            <a:solidFill>
              <a:srgbClr val="FFFFFF"/>
            </a:solidFill>
          </a:ln>
        </p:spPr>
        <p:txBody>
          <a:bodyPr wrap="square" lIns="0" tIns="0" rIns="0" bIns="0" rtlCol="0"/>
          <a:lstStyle/>
          <a:p>
            <a:endParaRPr/>
          </a:p>
        </p:txBody>
      </p:sp>
      <p:sp>
        <p:nvSpPr>
          <p:cNvPr id="17" name="object 8"/>
          <p:cNvSpPr/>
          <p:nvPr/>
        </p:nvSpPr>
        <p:spPr>
          <a:xfrm>
            <a:off x="968460" y="2890424"/>
            <a:ext cx="6777565" cy="681535"/>
          </a:xfrm>
          <a:custGeom>
            <a:avLst/>
            <a:gdLst/>
            <a:ahLst/>
            <a:cxnLst/>
            <a:rect l="l" t="t" r="r" b="b"/>
            <a:pathLst>
              <a:path w="6321425" h="868679">
                <a:moveTo>
                  <a:pt x="6234036" y="0"/>
                </a:moveTo>
                <a:lnTo>
                  <a:pt x="86842" y="0"/>
                </a:lnTo>
                <a:lnTo>
                  <a:pt x="53036" y="6822"/>
                </a:lnTo>
                <a:lnTo>
                  <a:pt x="25433" y="25431"/>
                </a:lnTo>
                <a:lnTo>
                  <a:pt x="6823" y="53042"/>
                </a:lnTo>
                <a:lnTo>
                  <a:pt x="0" y="86868"/>
                </a:lnTo>
                <a:lnTo>
                  <a:pt x="0" y="781558"/>
                </a:lnTo>
                <a:lnTo>
                  <a:pt x="6823" y="815383"/>
                </a:lnTo>
                <a:lnTo>
                  <a:pt x="25433" y="842994"/>
                </a:lnTo>
                <a:lnTo>
                  <a:pt x="53036" y="861603"/>
                </a:lnTo>
                <a:lnTo>
                  <a:pt x="86842" y="868426"/>
                </a:lnTo>
                <a:lnTo>
                  <a:pt x="6234036" y="868426"/>
                </a:lnTo>
                <a:lnTo>
                  <a:pt x="6267808" y="861603"/>
                </a:lnTo>
                <a:lnTo>
                  <a:pt x="6295424" y="842994"/>
                </a:lnTo>
                <a:lnTo>
                  <a:pt x="6314064" y="815383"/>
                </a:lnTo>
                <a:lnTo>
                  <a:pt x="6320904" y="781558"/>
                </a:lnTo>
                <a:lnTo>
                  <a:pt x="6320904" y="86868"/>
                </a:lnTo>
                <a:lnTo>
                  <a:pt x="6314064" y="53042"/>
                </a:lnTo>
                <a:lnTo>
                  <a:pt x="6295424" y="25431"/>
                </a:lnTo>
                <a:lnTo>
                  <a:pt x="6267808" y="6822"/>
                </a:lnTo>
                <a:lnTo>
                  <a:pt x="6234036" y="0"/>
                </a:lnTo>
                <a:close/>
              </a:path>
            </a:pathLst>
          </a:custGeom>
          <a:solidFill>
            <a:srgbClr val="75C5A7"/>
          </a:solidFill>
        </p:spPr>
        <p:txBody>
          <a:bodyPr wrap="square" lIns="0" tIns="0" rIns="0" bIns="0" rtlCol="0"/>
          <a:lstStyle/>
          <a:p>
            <a:pPr>
              <a:spcAft>
                <a:spcPts val="0"/>
              </a:spcAft>
            </a:pPr>
            <a:endParaRPr lang="en-US" altLang="zh-TW" sz="1200" dirty="0">
              <a:latin typeface="MingLiU"/>
              <a:cs typeface="MingLiU"/>
            </a:endParaRPr>
          </a:p>
          <a:p>
            <a:pPr>
              <a:spcAft>
                <a:spcPts val="0"/>
              </a:spcAft>
            </a:pPr>
            <a:r>
              <a:rPr lang="zh-TW" altLang="en-US" sz="1200" dirty="0">
                <a:latin typeface="MingLiU"/>
                <a:cs typeface="MingLiU"/>
              </a:rPr>
              <a:t>  </a:t>
            </a:r>
            <a:r>
              <a:rPr lang="en-US" altLang="zh-TW" sz="1200" dirty="0">
                <a:latin typeface="MingLiU"/>
                <a:cs typeface="MingLiU"/>
              </a:rPr>
              <a:t>110</a:t>
            </a:r>
            <a:r>
              <a:rPr lang="zh-TW" altLang="en-US" sz="1200" spc="-10" dirty="0">
                <a:latin typeface="MingLiU"/>
                <a:cs typeface="MingLiU"/>
              </a:rPr>
              <a:t>年</a:t>
            </a:r>
            <a:r>
              <a:rPr lang="en-US" altLang="zh-TW" sz="1200" spc="-10" dirty="0">
                <a:latin typeface="MingLiU"/>
                <a:cs typeface="MingLiU"/>
              </a:rPr>
              <a:t>1</a:t>
            </a:r>
            <a:r>
              <a:rPr lang="zh-TW" altLang="en-US" sz="1200" spc="5" dirty="0">
                <a:latin typeface="MingLiU"/>
                <a:cs typeface="MingLiU"/>
              </a:rPr>
              <a:t>月  </a:t>
            </a:r>
            <a:r>
              <a:rPr lang="zh-TW" altLang="en-US" sz="1200" kern="100" dirty="0">
                <a:latin typeface="Calibri" panose="020F0502020204030204" pitchFamily="34" charset="0"/>
                <a:cs typeface="Times New Roman" panose="02020603050405020304" pitchFamily="18" charset="0"/>
              </a:rPr>
              <a:t>於地方財政業務聯繫會報</a:t>
            </a:r>
            <a:r>
              <a:rPr lang="zh-TW" altLang="en-US" sz="1200" dirty="0">
                <a:cs typeface="新細明體" panose="02020500000000000000" pitchFamily="18" charset="-120"/>
              </a:rPr>
              <a:t>建請中央儘速提出財政收支劃分法修正草案送立法院審議，</a:t>
            </a:r>
            <a:endParaRPr lang="en-US" altLang="zh-TW" sz="1200" dirty="0">
              <a:cs typeface="新細明體" panose="02020500000000000000" pitchFamily="18" charset="-120"/>
            </a:endParaRPr>
          </a:p>
          <a:p>
            <a:pPr>
              <a:spcAft>
                <a:spcPts val="0"/>
              </a:spcAft>
            </a:pPr>
            <a:r>
              <a:rPr lang="zh-TW" altLang="en-US" sz="1200" dirty="0">
                <a:cs typeface="新細明體" panose="02020500000000000000" pitchFamily="18" charset="-120"/>
              </a:rPr>
              <a:t>                          以擴大統籌稅款規模，釋出財源給地方政府，健全地方財政。</a:t>
            </a:r>
          </a:p>
        </p:txBody>
      </p:sp>
      <p:sp>
        <p:nvSpPr>
          <p:cNvPr id="18" name="object 9"/>
          <p:cNvSpPr/>
          <p:nvPr/>
        </p:nvSpPr>
        <p:spPr>
          <a:xfrm>
            <a:off x="964223" y="2862284"/>
            <a:ext cx="6781800" cy="709676"/>
          </a:xfrm>
          <a:custGeom>
            <a:avLst/>
            <a:gdLst/>
            <a:ahLst/>
            <a:cxnLst/>
            <a:rect l="l" t="t" r="r" b="b"/>
            <a:pathLst>
              <a:path w="6321425" h="868679">
                <a:moveTo>
                  <a:pt x="0" y="86868"/>
                </a:moveTo>
                <a:lnTo>
                  <a:pt x="6823" y="53042"/>
                </a:lnTo>
                <a:lnTo>
                  <a:pt x="25433" y="25431"/>
                </a:lnTo>
                <a:lnTo>
                  <a:pt x="53036" y="6822"/>
                </a:lnTo>
                <a:lnTo>
                  <a:pt x="86842" y="0"/>
                </a:lnTo>
                <a:lnTo>
                  <a:pt x="6234036" y="0"/>
                </a:lnTo>
                <a:lnTo>
                  <a:pt x="6267808" y="6822"/>
                </a:lnTo>
                <a:lnTo>
                  <a:pt x="6295424" y="25431"/>
                </a:lnTo>
                <a:lnTo>
                  <a:pt x="6314064" y="53042"/>
                </a:lnTo>
                <a:lnTo>
                  <a:pt x="6320904" y="86868"/>
                </a:lnTo>
                <a:lnTo>
                  <a:pt x="6320904" y="781558"/>
                </a:lnTo>
                <a:lnTo>
                  <a:pt x="6314064" y="815383"/>
                </a:lnTo>
                <a:lnTo>
                  <a:pt x="6295424" y="842994"/>
                </a:lnTo>
                <a:lnTo>
                  <a:pt x="6267808" y="861603"/>
                </a:lnTo>
                <a:lnTo>
                  <a:pt x="6234036" y="868426"/>
                </a:lnTo>
                <a:lnTo>
                  <a:pt x="86842" y="868426"/>
                </a:lnTo>
                <a:lnTo>
                  <a:pt x="53036" y="861603"/>
                </a:lnTo>
                <a:lnTo>
                  <a:pt x="25433" y="842994"/>
                </a:lnTo>
                <a:lnTo>
                  <a:pt x="6823" y="815383"/>
                </a:lnTo>
                <a:lnTo>
                  <a:pt x="0" y="781558"/>
                </a:lnTo>
                <a:lnTo>
                  <a:pt x="0" y="86868"/>
                </a:lnTo>
                <a:close/>
              </a:path>
            </a:pathLst>
          </a:custGeom>
          <a:ln w="25400">
            <a:solidFill>
              <a:srgbClr val="FFFFFF"/>
            </a:solidFill>
          </a:ln>
        </p:spPr>
        <p:txBody>
          <a:bodyPr wrap="square" lIns="0" tIns="0" rIns="0" bIns="0" rtlCol="0"/>
          <a:lstStyle/>
          <a:p>
            <a:endParaRPr/>
          </a:p>
        </p:txBody>
      </p:sp>
      <p:sp>
        <p:nvSpPr>
          <p:cNvPr id="19" name="object 21"/>
          <p:cNvSpPr/>
          <p:nvPr/>
        </p:nvSpPr>
        <p:spPr>
          <a:xfrm>
            <a:off x="6629400" y="2416885"/>
            <a:ext cx="614641" cy="627745"/>
          </a:xfrm>
          <a:custGeom>
            <a:avLst/>
            <a:gdLst/>
            <a:ahLst/>
            <a:cxnLst/>
            <a:rect l="l" t="t" r="r" b="b"/>
            <a:pathLst>
              <a:path w="564515" h="564514">
                <a:moveTo>
                  <a:pt x="564515" y="310388"/>
                </a:moveTo>
                <a:lnTo>
                  <a:pt x="0" y="310388"/>
                </a:lnTo>
                <a:lnTo>
                  <a:pt x="282321" y="564388"/>
                </a:lnTo>
                <a:lnTo>
                  <a:pt x="564515" y="310388"/>
                </a:lnTo>
                <a:close/>
              </a:path>
              <a:path w="564515" h="564514">
                <a:moveTo>
                  <a:pt x="437515" y="0"/>
                </a:moveTo>
                <a:lnTo>
                  <a:pt x="127000" y="0"/>
                </a:lnTo>
                <a:lnTo>
                  <a:pt x="127000" y="310388"/>
                </a:lnTo>
                <a:lnTo>
                  <a:pt x="437515" y="310388"/>
                </a:lnTo>
                <a:lnTo>
                  <a:pt x="437515" y="0"/>
                </a:lnTo>
                <a:close/>
              </a:path>
            </a:pathLst>
          </a:custGeom>
          <a:solidFill>
            <a:srgbClr val="D9E2E7">
              <a:alpha val="90194"/>
            </a:srgbClr>
          </a:solidFill>
        </p:spPr>
        <p:txBody>
          <a:bodyPr wrap="square" lIns="0" tIns="0" rIns="0" bIns="0" rtlCol="0"/>
          <a:lstStyle/>
          <a:p>
            <a:endParaRPr/>
          </a:p>
        </p:txBody>
      </p:sp>
      <p:sp>
        <p:nvSpPr>
          <p:cNvPr id="8" name="object 11"/>
          <p:cNvSpPr/>
          <p:nvPr/>
        </p:nvSpPr>
        <p:spPr>
          <a:xfrm>
            <a:off x="1752600" y="3762894"/>
            <a:ext cx="6560703" cy="961506"/>
          </a:xfrm>
          <a:custGeom>
            <a:avLst/>
            <a:gdLst/>
            <a:ahLst/>
            <a:cxnLst/>
            <a:rect l="l" t="t" r="r" b="b"/>
            <a:pathLst>
              <a:path w="6320790" h="868679">
                <a:moveTo>
                  <a:pt x="6233921" y="0"/>
                </a:moveTo>
                <a:lnTo>
                  <a:pt x="86741" y="0"/>
                </a:lnTo>
                <a:lnTo>
                  <a:pt x="52988" y="6840"/>
                </a:lnTo>
                <a:lnTo>
                  <a:pt x="25415" y="25479"/>
                </a:lnTo>
                <a:lnTo>
                  <a:pt x="6820" y="53095"/>
                </a:lnTo>
                <a:lnTo>
                  <a:pt x="0" y="86868"/>
                </a:lnTo>
                <a:lnTo>
                  <a:pt x="0" y="781685"/>
                </a:lnTo>
                <a:lnTo>
                  <a:pt x="6820" y="815437"/>
                </a:lnTo>
                <a:lnTo>
                  <a:pt x="25415" y="843010"/>
                </a:lnTo>
                <a:lnTo>
                  <a:pt x="52988" y="861605"/>
                </a:lnTo>
                <a:lnTo>
                  <a:pt x="86741" y="868426"/>
                </a:lnTo>
                <a:lnTo>
                  <a:pt x="6233921" y="868426"/>
                </a:lnTo>
                <a:lnTo>
                  <a:pt x="6267747" y="861605"/>
                </a:lnTo>
                <a:lnTo>
                  <a:pt x="6295358" y="843010"/>
                </a:lnTo>
                <a:lnTo>
                  <a:pt x="6313967" y="815437"/>
                </a:lnTo>
                <a:lnTo>
                  <a:pt x="6320790" y="781685"/>
                </a:lnTo>
                <a:lnTo>
                  <a:pt x="6320790" y="86868"/>
                </a:lnTo>
                <a:lnTo>
                  <a:pt x="6313967" y="53095"/>
                </a:lnTo>
                <a:lnTo>
                  <a:pt x="6295358" y="25479"/>
                </a:lnTo>
                <a:lnTo>
                  <a:pt x="6267747" y="6840"/>
                </a:lnTo>
                <a:lnTo>
                  <a:pt x="6233921" y="0"/>
                </a:lnTo>
                <a:close/>
              </a:path>
            </a:pathLst>
          </a:custGeom>
          <a:solidFill>
            <a:srgbClr val="64CF63"/>
          </a:solidFill>
          <a:ln w="28575">
            <a:solidFill>
              <a:schemeClr val="bg1"/>
            </a:solidFill>
          </a:ln>
        </p:spPr>
        <p:txBody>
          <a:bodyPr wrap="square" lIns="0" tIns="0" rIns="0" bIns="0" rtlCol="0"/>
          <a:lstStyle/>
          <a:p>
            <a:endParaRPr/>
          </a:p>
        </p:txBody>
      </p:sp>
      <p:sp>
        <p:nvSpPr>
          <p:cNvPr id="9" name="object 13"/>
          <p:cNvSpPr txBox="1"/>
          <p:nvPr/>
        </p:nvSpPr>
        <p:spPr>
          <a:xfrm>
            <a:off x="1905000" y="3870177"/>
            <a:ext cx="6110610" cy="696986"/>
          </a:xfrm>
          <a:prstGeom prst="rect">
            <a:avLst/>
          </a:prstGeom>
        </p:spPr>
        <p:txBody>
          <a:bodyPr vert="horz" wrap="square" lIns="0" tIns="78105" rIns="0" bIns="0" rtlCol="0">
            <a:spAutoFit/>
          </a:bodyPr>
          <a:lstStyle/>
          <a:p>
            <a:pPr>
              <a:spcAft>
                <a:spcPts val="0"/>
              </a:spcAft>
            </a:pPr>
            <a:r>
              <a:rPr sz="1200" dirty="0">
                <a:latin typeface="MingLiU"/>
                <a:cs typeface="MingLiU"/>
              </a:rPr>
              <a:t>1</a:t>
            </a:r>
            <a:r>
              <a:rPr lang="en-US" altLang="zh-TW" sz="1200" dirty="0">
                <a:latin typeface="MingLiU"/>
                <a:cs typeface="MingLiU"/>
              </a:rPr>
              <a:t>11</a:t>
            </a:r>
            <a:r>
              <a:rPr sz="1200" dirty="0">
                <a:latin typeface="MingLiU"/>
                <a:cs typeface="MingLiU"/>
              </a:rPr>
              <a:t>年</a:t>
            </a:r>
            <a:r>
              <a:rPr lang="en-US" altLang="zh-TW" sz="1200" dirty="0">
                <a:latin typeface="MingLiU"/>
                <a:cs typeface="MingLiU"/>
              </a:rPr>
              <a:t>1</a:t>
            </a:r>
            <a:r>
              <a:rPr sz="1200" dirty="0">
                <a:latin typeface="MingLiU"/>
                <a:cs typeface="MingLiU"/>
              </a:rPr>
              <a:t>月</a:t>
            </a:r>
            <a:r>
              <a:rPr lang="zh-TW" altLang="en-US" sz="1200" dirty="0">
                <a:latin typeface="MingLiU"/>
                <a:cs typeface="MingLiU"/>
              </a:rPr>
              <a:t>  </a:t>
            </a:r>
            <a:r>
              <a:rPr lang="zh-TW" altLang="en-US" sz="1200" kern="100" dirty="0">
                <a:latin typeface="Calibri" panose="020F0502020204030204" pitchFamily="34" charset="0"/>
                <a:cs typeface="Times New Roman" panose="02020603050405020304" pitchFamily="18" charset="0"/>
              </a:rPr>
              <a:t>於地方財政業務聯繫會報</a:t>
            </a:r>
            <a:r>
              <a:rPr lang="zh-TW" altLang="en-US" sz="1200" dirty="0">
                <a:cs typeface="新細明體" panose="02020500000000000000" pitchFamily="18" charset="-120"/>
              </a:rPr>
              <a:t>建請中央儘速提出財政收支劃分法修正草案送立法院審   </a:t>
            </a:r>
            <a:endParaRPr lang="en-US" altLang="zh-TW" sz="1200" dirty="0">
              <a:cs typeface="新細明體" panose="02020500000000000000" pitchFamily="18" charset="-120"/>
            </a:endParaRPr>
          </a:p>
          <a:p>
            <a:pPr>
              <a:spcAft>
                <a:spcPts val="0"/>
              </a:spcAft>
            </a:pPr>
            <a:r>
              <a:rPr lang="zh-TW" altLang="en-US" sz="1200" dirty="0">
                <a:cs typeface="新細明體" panose="02020500000000000000" pitchFamily="18" charset="-120"/>
              </a:rPr>
              <a:t>                      議，以擴大統籌稅款規模，釋出財源給地方政府，健全地方財政。</a:t>
            </a:r>
            <a:endParaRPr lang="en-US" sz="1200" dirty="0">
              <a:latin typeface="MingLiU"/>
              <a:cs typeface="MingLiU"/>
            </a:endParaRPr>
          </a:p>
          <a:p>
            <a:pPr marL="12700">
              <a:lnSpc>
                <a:spcPct val="100000"/>
              </a:lnSpc>
              <a:spcBef>
                <a:spcPts val="515"/>
              </a:spcBef>
              <a:tabLst>
                <a:tab pos="926465" algn="l"/>
              </a:tabLst>
            </a:pPr>
            <a:r>
              <a:rPr sz="1200" dirty="0">
                <a:latin typeface="MingLiU"/>
                <a:cs typeface="MingLiU"/>
              </a:rPr>
              <a:t>1</a:t>
            </a:r>
            <a:r>
              <a:rPr lang="en-US" altLang="zh-TW" sz="1200" dirty="0">
                <a:latin typeface="MingLiU"/>
                <a:cs typeface="MingLiU"/>
              </a:rPr>
              <a:t>11</a:t>
            </a:r>
            <a:r>
              <a:rPr sz="1200" dirty="0">
                <a:latin typeface="MingLiU"/>
                <a:cs typeface="MingLiU"/>
              </a:rPr>
              <a:t>年</a:t>
            </a:r>
            <a:r>
              <a:rPr lang="en-US" altLang="zh-TW" sz="1200" dirty="0">
                <a:latin typeface="MingLiU"/>
                <a:cs typeface="MingLiU"/>
              </a:rPr>
              <a:t>9</a:t>
            </a:r>
            <a:r>
              <a:rPr sz="1200" dirty="0">
                <a:latin typeface="MingLiU"/>
                <a:cs typeface="MingLiU"/>
              </a:rPr>
              <a:t>月</a:t>
            </a:r>
            <a:r>
              <a:rPr lang="zh-TW" altLang="en-US" sz="1200" dirty="0">
                <a:latin typeface="MingLiU"/>
                <a:cs typeface="MingLiU"/>
              </a:rPr>
              <a:t>  於第</a:t>
            </a:r>
            <a:r>
              <a:rPr lang="en-US" altLang="zh-TW" sz="1200" dirty="0">
                <a:latin typeface="MingLiU"/>
                <a:cs typeface="MingLiU"/>
              </a:rPr>
              <a:t>23</a:t>
            </a:r>
            <a:r>
              <a:rPr lang="zh-TW" altLang="en-US" sz="1200" dirty="0">
                <a:latin typeface="MingLiU"/>
                <a:cs typeface="MingLiU"/>
              </a:rPr>
              <a:t>次全國地方財政聯繫會議建請中央儘速完成修正「財政收支劃分法」</a:t>
            </a:r>
            <a:r>
              <a:rPr sz="1200" dirty="0">
                <a:latin typeface="MingLiU"/>
                <a:cs typeface="MingLiU"/>
              </a:rPr>
              <a:t>。</a:t>
            </a:r>
          </a:p>
        </p:txBody>
      </p:sp>
      <p:sp>
        <p:nvSpPr>
          <p:cNvPr id="10" name="object 21"/>
          <p:cNvSpPr/>
          <p:nvPr/>
        </p:nvSpPr>
        <p:spPr>
          <a:xfrm>
            <a:off x="7181484" y="3342848"/>
            <a:ext cx="564515" cy="564515"/>
          </a:xfrm>
          <a:custGeom>
            <a:avLst/>
            <a:gdLst/>
            <a:ahLst/>
            <a:cxnLst/>
            <a:rect l="l" t="t" r="r" b="b"/>
            <a:pathLst>
              <a:path w="564515" h="564514">
                <a:moveTo>
                  <a:pt x="564515" y="310388"/>
                </a:moveTo>
                <a:lnTo>
                  <a:pt x="0" y="310388"/>
                </a:lnTo>
                <a:lnTo>
                  <a:pt x="282321" y="564388"/>
                </a:lnTo>
                <a:lnTo>
                  <a:pt x="564515" y="310388"/>
                </a:lnTo>
                <a:close/>
              </a:path>
              <a:path w="564515" h="564514">
                <a:moveTo>
                  <a:pt x="437515" y="0"/>
                </a:moveTo>
                <a:lnTo>
                  <a:pt x="127000" y="0"/>
                </a:lnTo>
                <a:lnTo>
                  <a:pt x="127000" y="310388"/>
                </a:lnTo>
                <a:lnTo>
                  <a:pt x="437515" y="310388"/>
                </a:lnTo>
                <a:lnTo>
                  <a:pt x="437515" y="0"/>
                </a:lnTo>
                <a:close/>
              </a:path>
            </a:pathLst>
          </a:custGeom>
          <a:solidFill>
            <a:srgbClr val="D9E2E7">
              <a:alpha val="90194"/>
            </a:srgbClr>
          </a:solidFill>
        </p:spPr>
        <p:txBody>
          <a:bodyPr wrap="square" lIns="0" tIns="0" rIns="0" bIns="0" rtlCol="0"/>
          <a:lstStyle/>
          <a:p>
            <a:endParaRPr/>
          </a:p>
        </p:txBody>
      </p:sp>
      <p:sp>
        <p:nvSpPr>
          <p:cNvPr id="11" name="object 14"/>
          <p:cNvSpPr/>
          <p:nvPr/>
        </p:nvSpPr>
        <p:spPr>
          <a:xfrm>
            <a:off x="2286000" y="4890637"/>
            <a:ext cx="6648435" cy="1408020"/>
          </a:xfrm>
          <a:custGeom>
            <a:avLst/>
            <a:gdLst/>
            <a:ahLst/>
            <a:cxnLst/>
            <a:rect l="l" t="t" r="r" b="b"/>
            <a:pathLst>
              <a:path w="6321425" h="868679">
                <a:moveTo>
                  <a:pt x="6234049" y="0"/>
                </a:moveTo>
                <a:lnTo>
                  <a:pt x="86868" y="0"/>
                </a:lnTo>
                <a:lnTo>
                  <a:pt x="53095" y="6840"/>
                </a:lnTo>
                <a:lnTo>
                  <a:pt x="25479" y="25479"/>
                </a:lnTo>
                <a:lnTo>
                  <a:pt x="6840" y="53095"/>
                </a:lnTo>
                <a:lnTo>
                  <a:pt x="0" y="86867"/>
                </a:lnTo>
                <a:lnTo>
                  <a:pt x="0" y="781684"/>
                </a:lnTo>
                <a:lnTo>
                  <a:pt x="6840" y="815437"/>
                </a:lnTo>
                <a:lnTo>
                  <a:pt x="25479" y="843010"/>
                </a:lnTo>
                <a:lnTo>
                  <a:pt x="53095" y="861605"/>
                </a:lnTo>
                <a:lnTo>
                  <a:pt x="86868" y="868425"/>
                </a:lnTo>
                <a:lnTo>
                  <a:pt x="6234049" y="868425"/>
                </a:lnTo>
                <a:lnTo>
                  <a:pt x="6267874" y="861605"/>
                </a:lnTo>
                <a:lnTo>
                  <a:pt x="6295485" y="843010"/>
                </a:lnTo>
                <a:lnTo>
                  <a:pt x="6314094" y="815437"/>
                </a:lnTo>
                <a:lnTo>
                  <a:pt x="6320917" y="781684"/>
                </a:lnTo>
                <a:lnTo>
                  <a:pt x="6320917" y="86867"/>
                </a:lnTo>
                <a:lnTo>
                  <a:pt x="6314094" y="53095"/>
                </a:lnTo>
                <a:lnTo>
                  <a:pt x="6295485" y="25479"/>
                </a:lnTo>
                <a:lnTo>
                  <a:pt x="6267874" y="6840"/>
                </a:lnTo>
                <a:lnTo>
                  <a:pt x="6234049" y="0"/>
                </a:lnTo>
                <a:close/>
              </a:path>
            </a:pathLst>
          </a:custGeom>
          <a:solidFill>
            <a:srgbClr val="ABDA52"/>
          </a:solidFill>
          <a:ln w="28575">
            <a:solidFill>
              <a:schemeClr val="bg1"/>
            </a:solidFill>
          </a:ln>
        </p:spPr>
        <p:txBody>
          <a:bodyPr wrap="square" lIns="0" tIns="0" rIns="0" bIns="0" rtlCol="0"/>
          <a:lstStyle/>
          <a:p>
            <a:pPr>
              <a:spcAft>
                <a:spcPts val="0"/>
              </a:spcAft>
            </a:pPr>
            <a:endParaRPr lang="zh-TW" altLang="en-US" sz="1200" dirty="0">
              <a:latin typeface="MingLiU"/>
              <a:cs typeface="MingLiU"/>
            </a:endParaRPr>
          </a:p>
        </p:txBody>
      </p:sp>
      <p:sp>
        <p:nvSpPr>
          <p:cNvPr id="12" name="object 25"/>
          <p:cNvSpPr/>
          <p:nvPr/>
        </p:nvSpPr>
        <p:spPr>
          <a:xfrm>
            <a:off x="7774789" y="4539269"/>
            <a:ext cx="564515" cy="564515"/>
          </a:xfrm>
          <a:custGeom>
            <a:avLst/>
            <a:gdLst/>
            <a:ahLst/>
            <a:cxnLst/>
            <a:rect l="l" t="t" r="r" b="b"/>
            <a:pathLst>
              <a:path w="564515" h="564514">
                <a:moveTo>
                  <a:pt x="564387" y="310515"/>
                </a:moveTo>
                <a:lnTo>
                  <a:pt x="0" y="310515"/>
                </a:lnTo>
                <a:lnTo>
                  <a:pt x="282193" y="564515"/>
                </a:lnTo>
                <a:lnTo>
                  <a:pt x="564387" y="310515"/>
                </a:lnTo>
                <a:close/>
              </a:path>
              <a:path w="564515" h="564514">
                <a:moveTo>
                  <a:pt x="437387" y="0"/>
                </a:moveTo>
                <a:lnTo>
                  <a:pt x="127000" y="0"/>
                </a:lnTo>
                <a:lnTo>
                  <a:pt x="127000" y="310515"/>
                </a:lnTo>
                <a:lnTo>
                  <a:pt x="437387" y="310515"/>
                </a:lnTo>
                <a:lnTo>
                  <a:pt x="437387" y="0"/>
                </a:lnTo>
                <a:close/>
              </a:path>
            </a:pathLst>
          </a:custGeom>
          <a:solidFill>
            <a:srgbClr val="E1F0D2">
              <a:alpha val="90194"/>
            </a:srgbClr>
          </a:solidFill>
        </p:spPr>
        <p:txBody>
          <a:bodyPr wrap="square" lIns="0" tIns="0" rIns="0" bIns="0" rtlCol="0"/>
          <a:lstStyle/>
          <a:p>
            <a:endParaRPr/>
          </a:p>
        </p:txBody>
      </p:sp>
      <p:sp>
        <p:nvSpPr>
          <p:cNvPr id="13" name="object 13"/>
          <p:cNvSpPr txBox="1"/>
          <p:nvPr/>
        </p:nvSpPr>
        <p:spPr>
          <a:xfrm>
            <a:off x="2450167" y="5029200"/>
            <a:ext cx="6110610" cy="1256113"/>
          </a:xfrm>
          <a:prstGeom prst="rect">
            <a:avLst/>
          </a:prstGeom>
        </p:spPr>
        <p:txBody>
          <a:bodyPr vert="horz" wrap="square" lIns="0" tIns="78105" rIns="0" bIns="0" rtlCol="0">
            <a:spAutoFit/>
          </a:bodyPr>
          <a:lstStyle/>
          <a:p>
            <a:pPr>
              <a:spcAft>
                <a:spcPts val="0"/>
              </a:spcAft>
            </a:pPr>
            <a:r>
              <a:rPr sz="1200" dirty="0">
                <a:latin typeface="MingLiU"/>
                <a:cs typeface="MingLiU"/>
              </a:rPr>
              <a:t>1</a:t>
            </a:r>
            <a:r>
              <a:rPr lang="en-US" altLang="zh-TW" sz="1200" dirty="0">
                <a:latin typeface="MingLiU"/>
                <a:cs typeface="MingLiU"/>
              </a:rPr>
              <a:t>12</a:t>
            </a:r>
            <a:r>
              <a:rPr sz="1200" dirty="0">
                <a:latin typeface="MingLiU"/>
                <a:cs typeface="MingLiU"/>
              </a:rPr>
              <a:t>年</a:t>
            </a:r>
            <a:r>
              <a:rPr lang="en-US" altLang="zh-TW" sz="1200" dirty="0">
                <a:latin typeface="MingLiU"/>
                <a:cs typeface="MingLiU"/>
              </a:rPr>
              <a:t>2</a:t>
            </a:r>
            <a:r>
              <a:rPr sz="1200" dirty="0">
                <a:latin typeface="MingLiU"/>
                <a:cs typeface="MingLiU"/>
              </a:rPr>
              <a:t>月</a:t>
            </a:r>
            <a:r>
              <a:rPr lang="zh-TW" altLang="en-US" sz="1200" dirty="0">
                <a:latin typeface="MingLiU"/>
                <a:cs typeface="MingLiU"/>
              </a:rPr>
              <a:t>  </a:t>
            </a:r>
            <a:r>
              <a:rPr lang="zh-TW" altLang="en-US" sz="1200" kern="100" dirty="0">
                <a:latin typeface="Calibri" panose="020F0502020204030204" pitchFamily="34" charset="0"/>
                <a:cs typeface="Times New Roman" panose="02020603050405020304" pitchFamily="18" charset="0"/>
              </a:rPr>
              <a:t>於地方財政業務聯繫會報</a:t>
            </a:r>
            <a:r>
              <a:rPr lang="zh-TW" altLang="en-US" sz="1200" dirty="0">
                <a:cs typeface="新細明體" panose="02020500000000000000" pitchFamily="18" charset="-120"/>
              </a:rPr>
              <a:t>建請中央儘速提出財政收支劃分法修正草案送立法院審   </a:t>
            </a:r>
            <a:endParaRPr lang="en-US" altLang="zh-TW" sz="1200" dirty="0">
              <a:cs typeface="新細明體" panose="02020500000000000000" pitchFamily="18" charset="-120"/>
            </a:endParaRPr>
          </a:p>
          <a:p>
            <a:pPr>
              <a:spcAft>
                <a:spcPts val="0"/>
              </a:spcAft>
            </a:pPr>
            <a:r>
              <a:rPr lang="zh-TW" altLang="en-US" sz="1200" dirty="0">
                <a:cs typeface="新細明體" panose="02020500000000000000" pitchFamily="18" charset="-120"/>
              </a:rPr>
              <a:t>                      議，以擴大統籌稅款規模，釋出財源給地方政府，健全地方財政。</a:t>
            </a:r>
            <a:endParaRPr lang="en-US" sz="1200" dirty="0">
              <a:latin typeface="MingLiU"/>
              <a:cs typeface="MingLiU"/>
            </a:endParaRPr>
          </a:p>
          <a:p>
            <a:pPr marL="12700" marR="205740">
              <a:lnSpc>
                <a:spcPts val="1220"/>
              </a:lnSpc>
              <a:spcBef>
                <a:spcPts val="520"/>
              </a:spcBef>
              <a:tabLst>
                <a:tab pos="812165" algn="l"/>
              </a:tabLst>
            </a:pPr>
            <a:r>
              <a:rPr sz="1200" dirty="0">
                <a:latin typeface="MingLiU"/>
                <a:cs typeface="MingLiU"/>
              </a:rPr>
              <a:t>1</a:t>
            </a:r>
            <a:r>
              <a:rPr lang="en-US" altLang="zh-TW" sz="1200" dirty="0">
                <a:latin typeface="MingLiU"/>
                <a:cs typeface="MingLiU"/>
              </a:rPr>
              <a:t>12</a:t>
            </a:r>
            <a:r>
              <a:rPr sz="1200" dirty="0">
                <a:latin typeface="MingLiU"/>
                <a:cs typeface="MingLiU"/>
              </a:rPr>
              <a:t>年</a:t>
            </a:r>
            <a:r>
              <a:rPr lang="en-US" altLang="zh-TW" sz="1200" dirty="0">
                <a:latin typeface="MingLiU"/>
                <a:cs typeface="MingLiU"/>
              </a:rPr>
              <a:t>2</a:t>
            </a:r>
            <a:r>
              <a:rPr sz="1200" dirty="0">
                <a:latin typeface="MingLiU"/>
                <a:cs typeface="MingLiU"/>
              </a:rPr>
              <a:t>月</a:t>
            </a:r>
            <a:r>
              <a:rPr lang="zh-TW" altLang="en-US" sz="1200" dirty="0">
                <a:latin typeface="MingLiU"/>
                <a:cs typeface="MingLiU"/>
              </a:rPr>
              <a:t>  </a:t>
            </a:r>
            <a:r>
              <a:rPr lang="zh-TW" altLang="en-US" sz="1200" spc="5" dirty="0">
                <a:latin typeface="MingLiU"/>
                <a:cs typeface="MingLiU"/>
              </a:rPr>
              <a:t>侯</a:t>
            </a:r>
            <a:r>
              <a:rPr lang="zh-TW" altLang="en-US" sz="1200" spc="-10" dirty="0">
                <a:latin typeface="MingLiU"/>
                <a:cs typeface="MingLiU"/>
              </a:rPr>
              <a:t>市</a:t>
            </a:r>
            <a:r>
              <a:rPr lang="zh-TW" altLang="en-US" sz="1200" spc="5" dirty="0">
                <a:latin typeface="MingLiU"/>
                <a:cs typeface="MingLiU"/>
              </a:rPr>
              <a:t>長</a:t>
            </a:r>
            <a:r>
              <a:rPr lang="zh-TW" altLang="en-US" sz="1200" spc="-10" dirty="0">
                <a:latin typeface="MingLiU"/>
                <a:cs typeface="MingLiU"/>
              </a:rPr>
              <a:t>於行</a:t>
            </a:r>
            <a:r>
              <a:rPr lang="zh-TW" altLang="en-US" sz="1200" spc="5" dirty="0">
                <a:latin typeface="MingLiU"/>
                <a:cs typeface="MingLiU"/>
              </a:rPr>
              <a:t>政</a:t>
            </a:r>
            <a:r>
              <a:rPr lang="zh-TW" altLang="en-US" sz="1200" spc="-10" dirty="0">
                <a:latin typeface="MingLiU"/>
                <a:cs typeface="MingLiU"/>
              </a:rPr>
              <a:t>院</a:t>
            </a:r>
            <a:r>
              <a:rPr lang="zh-TW" altLang="en-US" sz="1200" spc="5" dirty="0">
                <a:latin typeface="MingLiU"/>
                <a:cs typeface="MingLiU"/>
              </a:rPr>
              <a:t>院</a:t>
            </a:r>
            <a:r>
              <a:rPr lang="zh-TW" altLang="en-US" sz="1200" spc="-10" dirty="0">
                <a:latin typeface="MingLiU"/>
                <a:cs typeface="MingLiU"/>
              </a:rPr>
              <a:t>會</a:t>
            </a:r>
            <a:r>
              <a:rPr lang="zh-TW" altLang="en-US" sz="1200" spc="5" dirty="0">
                <a:latin typeface="MingLiU"/>
                <a:cs typeface="MingLiU"/>
              </a:rPr>
              <a:t>表</a:t>
            </a:r>
            <a:r>
              <a:rPr lang="zh-TW" altLang="en-US" sz="1200" spc="-10" dirty="0">
                <a:latin typeface="MingLiU"/>
                <a:cs typeface="MingLiU"/>
              </a:rPr>
              <a:t>達</a:t>
            </a:r>
            <a:r>
              <a:rPr lang="zh-TW" altLang="en-US" sz="1200" spc="5" dirty="0">
                <a:latin typeface="MingLiU"/>
                <a:cs typeface="MingLiU"/>
              </a:rPr>
              <a:t>統</a:t>
            </a:r>
            <a:r>
              <a:rPr lang="zh-TW" altLang="en-US" sz="1200" spc="-10" dirty="0">
                <a:latin typeface="MingLiU"/>
                <a:cs typeface="MingLiU"/>
              </a:rPr>
              <a:t>籌</a:t>
            </a:r>
            <a:r>
              <a:rPr lang="zh-TW" altLang="en-US" sz="1200" spc="5" dirty="0">
                <a:latin typeface="MingLiU"/>
                <a:cs typeface="MingLiU"/>
              </a:rPr>
              <a:t>分</a:t>
            </a:r>
            <a:r>
              <a:rPr lang="zh-TW" altLang="en-US" sz="1200" spc="-10" dirty="0">
                <a:latin typeface="MingLiU"/>
                <a:cs typeface="MingLiU"/>
              </a:rPr>
              <a:t>配稅</a:t>
            </a:r>
            <a:r>
              <a:rPr lang="zh-TW" altLang="en-US" sz="1200" spc="5" dirty="0">
                <a:latin typeface="MingLiU"/>
                <a:cs typeface="MingLiU"/>
              </a:rPr>
              <a:t>款</a:t>
            </a:r>
            <a:r>
              <a:rPr lang="zh-TW" altLang="en-US" sz="1200" spc="-10" dirty="0">
                <a:latin typeface="MingLiU"/>
                <a:cs typeface="MingLiU"/>
              </a:rPr>
              <a:t>本</a:t>
            </a:r>
            <a:r>
              <a:rPr lang="zh-TW" altLang="en-US" sz="1200" spc="5" dirty="0">
                <a:latin typeface="MingLiU"/>
                <a:cs typeface="MingLiU"/>
              </a:rPr>
              <a:t>府</a:t>
            </a:r>
            <a:r>
              <a:rPr lang="zh-TW" altLang="en-US" sz="1200" spc="-10" dirty="0">
                <a:latin typeface="MingLiU"/>
                <a:cs typeface="MingLiU"/>
              </a:rPr>
              <a:t>人</a:t>
            </a:r>
            <a:r>
              <a:rPr lang="zh-TW" altLang="en-US" sz="1200" spc="5" dirty="0">
                <a:latin typeface="MingLiU"/>
                <a:cs typeface="MingLiU"/>
              </a:rPr>
              <a:t>均</a:t>
            </a:r>
            <a:r>
              <a:rPr lang="zh-TW" altLang="en-US" sz="1200" spc="-10" dirty="0">
                <a:latin typeface="MingLiU"/>
                <a:cs typeface="MingLiU"/>
              </a:rPr>
              <a:t>獲</a:t>
            </a:r>
            <a:r>
              <a:rPr lang="zh-TW" altLang="en-US" sz="1200" spc="5" dirty="0">
                <a:latin typeface="MingLiU"/>
                <a:cs typeface="MingLiU"/>
              </a:rPr>
              <a:t>配</a:t>
            </a:r>
            <a:r>
              <a:rPr lang="zh-TW" altLang="en-US" sz="1200" spc="-10" dirty="0">
                <a:latin typeface="MingLiU"/>
                <a:cs typeface="MingLiU"/>
              </a:rPr>
              <a:t>數</a:t>
            </a:r>
            <a:r>
              <a:rPr lang="zh-TW" altLang="en-US" sz="1200" spc="5" dirty="0">
                <a:latin typeface="MingLiU"/>
                <a:cs typeface="MingLiU"/>
              </a:rPr>
              <a:t>為</a:t>
            </a:r>
            <a:r>
              <a:rPr lang="zh-TW" altLang="en-US" sz="1200" spc="-10" dirty="0">
                <a:latin typeface="MingLiU"/>
                <a:cs typeface="MingLiU"/>
              </a:rPr>
              <a:t>六都</a:t>
            </a:r>
            <a:r>
              <a:rPr lang="zh-TW" altLang="en-US" sz="1200" spc="5" dirty="0">
                <a:latin typeface="MingLiU"/>
                <a:cs typeface="MingLiU"/>
              </a:rPr>
              <a:t>最</a:t>
            </a:r>
            <a:r>
              <a:rPr lang="zh-TW" altLang="en-US" sz="1200" spc="-10" dirty="0">
                <a:latin typeface="MingLiU"/>
                <a:cs typeface="MingLiU"/>
              </a:rPr>
              <a:t>低，</a:t>
            </a:r>
            <a:r>
              <a:rPr lang="zh-TW" altLang="en-US" sz="1200" spc="5" dirty="0">
                <a:latin typeface="MingLiU"/>
                <a:cs typeface="MingLiU"/>
              </a:rPr>
              <a:t>希望中 </a:t>
            </a:r>
            <a:endParaRPr lang="en-US" altLang="zh-TW" sz="1200" spc="5" dirty="0">
              <a:latin typeface="MingLiU"/>
              <a:cs typeface="MingLiU"/>
            </a:endParaRPr>
          </a:p>
          <a:p>
            <a:pPr marL="12700" marR="205740">
              <a:lnSpc>
                <a:spcPts val="1220"/>
              </a:lnSpc>
              <a:spcBef>
                <a:spcPts val="520"/>
              </a:spcBef>
              <a:tabLst>
                <a:tab pos="812165" algn="l"/>
              </a:tabLst>
            </a:pPr>
            <a:r>
              <a:rPr lang="zh-TW" altLang="en-US" sz="1200" spc="5" dirty="0">
                <a:latin typeface="MingLiU"/>
                <a:cs typeface="MingLiU"/>
              </a:rPr>
              <a:t>          央重新思考資源如何分配，公平對待新北市民。</a:t>
            </a:r>
            <a:endParaRPr lang="en-US" altLang="zh-TW" sz="1200" spc="5" dirty="0">
              <a:latin typeface="MingLiU"/>
              <a:cs typeface="MingLiU"/>
            </a:endParaRPr>
          </a:p>
          <a:p>
            <a:pPr marL="12700" marR="205740">
              <a:lnSpc>
                <a:spcPts val="1220"/>
              </a:lnSpc>
              <a:spcBef>
                <a:spcPts val="520"/>
              </a:spcBef>
              <a:tabLst>
                <a:tab pos="812165" algn="l"/>
              </a:tabLst>
            </a:pPr>
            <a:r>
              <a:rPr lang="en-US" altLang="zh-TW" sz="1200" dirty="0">
                <a:latin typeface="MingLiU"/>
                <a:cs typeface="MingLiU"/>
              </a:rPr>
              <a:t>112</a:t>
            </a:r>
            <a:r>
              <a:rPr lang="zh-TW" altLang="en-US" sz="1200" dirty="0">
                <a:latin typeface="MingLiU"/>
                <a:cs typeface="MingLiU"/>
              </a:rPr>
              <a:t>年</a:t>
            </a:r>
            <a:r>
              <a:rPr lang="en-US" altLang="zh-TW" sz="1200" dirty="0">
                <a:latin typeface="MingLiU"/>
                <a:cs typeface="MingLiU"/>
              </a:rPr>
              <a:t>9</a:t>
            </a:r>
            <a:r>
              <a:rPr lang="zh-TW" altLang="en-US" sz="1200" dirty="0">
                <a:latin typeface="MingLiU"/>
                <a:cs typeface="MingLiU"/>
              </a:rPr>
              <a:t>月  於第</a:t>
            </a:r>
            <a:r>
              <a:rPr lang="en-US" altLang="zh-TW" sz="1200" dirty="0">
                <a:latin typeface="MingLiU"/>
                <a:cs typeface="MingLiU"/>
              </a:rPr>
              <a:t>24</a:t>
            </a:r>
            <a:r>
              <a:rPr lang="zh-TW" altLang="en-US" sz="1200" dirty="0">
                <a:latin typeface="MingLiU"/>
                <a:cs typeface="MingLiU"/>
              </a:rPr>
              <a:t>次全國地方財政聯繫會議建請中央儘速完成修正「財政收支劃分法」。</a:t>
            </a:r>
            <a:br>
              <a:rPr lang="zh-TW" altLang="en-US" sz="1200" dirty="0"/>
            </a:br>
            <a:endParaRPr lang="zh-TW" altLang="en-US" sz="1200" dirty="0">
              <a:latin typeface="MingLiU"/>
              <a:cs typeface="MingLiU"/>
            </a:endParaRPr>
          </a:p>
        </p:txBody>
      </p:sp>
    </p:spTree>
    <p:extLst>
      <p:ext uri="{BB962C8B-B14F-4D97-AF65-F5344CB8AC3E}">
        <p14:creationId xmlns:p14="http://schemas.microsoft.com/office/powerpoint/2010/main" val="209432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3F49201-11B3-4892-822E-56B78A0BD27C}"/>
              </a:ext>
            </a:extLst>
          </p:cNvPr>
          <p:cNvSpPr>
            <a:spLocks noGrp="1"/>
          </p:cNvSpPr>
          <p:nvPr>
            <p:ph type="title"/>
          </p:nvPr>
        </p:nvSpPr>
        <p:spPr>
          <a:xfrm>
            <a:off x="457200" y="654177"/>
            <a:ext cx="8077200" cy="717423"/>
          </a:xfrm>
        </p:spPr>
        <p:txBody>
          <a:bodyPr/>
          <a:lstStyle/>
          <a:p>
            <a:r>
              <a:rPr lang="zh-TW" altLang="en-US" spc="-5" dirty="0"/>
              <a:t>新北</a:t>
            </a:r>
            <a:r>
              <a:rPr lang="zh-TW" altLang="en-US" dirty="0"/>
              <a:t>市</a:t>
            </a:r>
            <a:r>
              <a:rPr lang="zh-TW" altLang="en-US" spc="-5" dirty="0"/>
              <a:t>爭取</a:t>
            </a:r>
            <a:r>
              <a:rPr lang="zh-TW" altLang="en-US" dirty="0"/>
              <a:t>財</a:t>
            </a:r>
            <a:r>
              <a:rPr lang="zh-TW" altLang="en-US" spc="-5" dirty="0"/>
              <a:t>政收</a:t>
            </a:r>
            <a:r>
              <a:rPr lang="zh-TW" altLang="en-US" dirty="0"/>
              <a:t>支</a:t>
            </a:r>
            <a:r>
              <a:rPr lang="zh-TW" altLang="en-US" spc="-5" dirty="0"/>
              <a:t>劃分</a:t>
            </a:r>
            <a:r>
              <a:rPr lang="zh-TW" altLang="en-US" dirty="0"/>
              <a:t>法</a:t>
            </a:r>
            <a:r>
              <a:rPr lang="zh-TW" altLang="en-US" spc="-5" dirty="0"/>
              <a:t>修法</a:t>
            </a:r>
            <a:r>
              <a:rPr lang="zh-TW" altLang="en-US" dirty="0"/>
              <a:t>大</a:t>
            </a:r>
            <a:r>
              <a:rPr lang="zh-TW" altLang="en-US" spc="-5" dirty="0"/>
              <a:t>事紀</a:t>
            </a:r>
            <a:endParaRPr lang="zh-TW" altLang="en-US" dirty="0"/>
          </a:p>
        </p:txBody>
      </p:sp>
      <p:sp>
        <p:nvSpPr>
          <p:cNvPr id="15" name="object 4"/>
          <p:cNvSpPr/>
          <p:nvPr/>
        </p:nvSpPr>
        <p:spPr>
          <a:xfrm>
            <a:off x="608916" y="1435358"/>
            <a:ext cx="6782484" cy="1905000"/>
          </a:xfrm>
          <a:custGeom>
            <a:avLst/>
            <a:gdLst/>
            <a:ahLst/>
            <a:cxnLst/>
            <a:rect l="l" t="t" r="r" b="b"/>
            <a:pathLst>
              <a:path w="6321425" h="868680">
                <a:moveTo>
                  <a:pt x="6233998" y="0"/>
                </a:moveTo>
                <a:lnTo>
                  <a:pt x="86842" y="0"/>
                </a:lnTo>
                <a:lnTo>
                  <a:pt x="53042" y="6822"/>
                </a:lnTo>
                <a:lnTo>
                  <a:pt x="25438" y="25431"/>
                </a:lnTo>
                <a:lnTo>
                  <a:pt x="6825" y="53042"/>
                </a:lnTo>
                <a:lnTo>
                  <a:pt x="0" y="86867"/>
                </a:lnTo>
                <a:lnTo>
                  <a:pt x="0" y="781558"/>
                </a:lnTo>
                <a:lnTo>
                  <a:pt x="6825" y="815383"/>
                </a:lnTo>
                <a:lnTo>
                  <a:pt x="25438" y="842994"/>
                </a:lnTo>
                <a:lnTo>
                  <a:pt x="53042" y="861603"/>
                </a:lnTo>
                <a:lnTo>
                  <a:pt x="86842" y="868426"/>
                </a:lnTo>
                <a:lnTo>
                  <a:pt x="6233998" y="868426"/>
                </a:lnTo>
                <a:lnTo>
                  <a:pt x="6267823" y="861603"/>
                </a:lnTo>
                <a:lnTo>
                  <a:pt x="6295434" y="842994"/>
                </a:lnTo>
                <a:lnTo>
                  <a:pt x="6314043" y="815383"/>
                </a:lnTo>
                <a:lnTo>
                  <a:pt x="6320866" y="781558"/>
                </a:lnTo>
                <a:lnTo>
                  <a:pt x="6320866" y="86867"/>
                </a:lnTo>
                <a:lnTo>
                  <a:pt x="6314043" y="53042"/>
                </a:lnTo>
                <a:lnTo>
                  <a:pt x="6295434" y="25431"/>
                </a:lnTo>
                <a:lnTo>
                  <a:pt x="6267823" y="6822"/>
                </a:lnTo>
                <a:lnTo>
                  <a:pt x="6233998" y="0"/>
                </a:lnTo>
                <a:close/>
              </a:path>
            </a:pathLst>
          </a:custGeom>
          <a:solidFill>
            <a:srgbClr val="85ACBB"/>
          </a:solidFill>
        </p:spPr>
        <p:txBody>
          <a:bodyPr wrap="square" lIns="0" tIns="0" rIns="0" bIns="0" rtlCol="0"/>
          <a:lstStyle/>
          <a:p>
            <a:pPr>
              <a:spcAft>
                <a:spcPts val="0"/>
              </a:spcAft>
            </a:pPr>
            <a:r>
              <a:rPr lang="zh-TW" altLang="en-US" sz="1200" dirty="0">
                <a:latin typeface="MingLiU"/>
                <a:cs typeface="MingLiU"/>
              </a:rPr>
              <a:t>  </a:t>
            </a:r>
            <a:endParaRPr lang="en-US" altLang="zh-TW" sz="1200" dirty="0">
              <a:latin typeface="MingLiU"/>
              <a:cs typeface="MingLiU"/>
            </a:endParaRPr>
          </a:p>
          <a:p>
            <a:pPr>
              <a:spcAft>
                <a:spcPts val="0"/>
              </a:spcAft>
            </a:pPr>
            <a:r>
              <a:rPr lang="zh-TW" altLang="en-US" sz="1200" dirty="0">
                <a:latin typeface="MingLiU"/>
                <a:cs typeface="MingLiU"/>
              </a:rPr>
              <a:t>  </a:t>
            </a:r>
            <a:r>
              <a:rPr lang="en-US" altLang="zh-TW" sz="1200" dirty="0">
                <a:latin typeface="MingLiU"/>
                <a:cs typeface="MingLiU"/>
              </a:rPr>
              <a:t>113</a:t>
            </a:r>
            <a:r>
              <a:rPr lang="zh-TW" altLang="en-US" sz="1200" spc="-10" dirty="0">
                <a:latin typeface="MingLiU"/>
                <a:cs typeface="MingLiU"/>
              </a:rPr>
              <a:t>年</a:t>
            </a:r>
            <a:r>
              <a:rPr lang="en-US" altLang="zh-TW" sz="1200" spc="-10" dirty="0">
                <a:latin typeface="MingLiU"/>
                <a:cs typeface="MingLiU"/>
              </a:rPr>
              <a:t>1</a:t>
            </a:r>
            <a:r>
              <a:rPr lang="zh-TW" altLang="en-US" sz="1200" spc="5" dirty="0">
                <a:latin typeface="MingLiU"/>
                <a:cs typeface="MingLiU"/>
              </a:rPr>
              <a:t>月  </a:t>
            </a:r>
            <a:r>
              <a:rPr lang="zh-TW" altLang="en-US" sz="1200" kern="100" dirty="0">
                <a:latin typeface="Calibri" panose="020F0502020204030204" pitchFamily="34" charset="0"/>
                <a:cs typeface="Times New Roman" panose="02020603050405020304" pitchFamily="18" charset="0"/>
              </a:rPr>
              <a:t>於地方財政業務聯繫會報</a:t>
            </a:r>
            <a:r>
              <a:rPr lang="zh-TW" altLang="en-US" sz="1200" dirty="0">
                <a:cs typeface="新細明體" panose="02020500000000000000" pitchFamily="18" charset="-120"/>
              </a:rPr>
              <a:t>建請中央儘速提出財政收支劃分法修正草案送立法院審   </a:t>
            </a:r>
            <a:endParaRPr lang="en-US" altLang="zh-TW" sz="1200" dirty="0">
              <a:cs typeface="新細明體" panose="02020500000000000000" pitchFamily="18" charset="-120"/>
            </a:endParaRPr>
          </a:p>
          <a:p>
            <a:pPr>
              <a:spcAft>
                <a:spcPts val="0"/>
              </a:spcAft>
            </a:pPr>
            <a:r>
              <a:rPr lang="zh-TW" altLang="en-US" sz="1200" dirty="0">
                <a:cs typeface="新細明體" panose="02020500000000000000" pitchFamily="18" charset="-120"/>
              </a:rPr>
              <a:t>                          議，以擴大統籌稅款規模，釋出財源給地方政府，健全地方財政。</a:t>
            </a:r>
            <a:endParaRPr lang="en-US" altLang="zh-TW" sz="1200" dirty="0">
              <a:cs typeface="新細明體" panose="02020500000000000000" pitchFamily="18" charset="-120"/>
            </a:endParaRPr>
          </a:p>
          <a:p>
            <a:r>
              <a:rPr lang="zh-TW" altLang="en-US" sz="1200" dirty="0">
                <a:latin typeface="MingLiU"/>
                <a:cs typeface="MingLiU"/>
              </a:rPr>
              <a:t>  </a:t>
            </a:r>
            <a:r>
              <a:rPr lang="en-US" altLang="zh-TW" sz="1200" dirty="0">
                <a:latin typeface="MingLiU"/>
                <a:cs typeface="MingLiU"/>
              </a:rPr>
              <a:t>113</a:t>
            </a:r>
            <a:r>
              <a:rPr lang="zh-TW" altLang="en-US" sz="1200" dirty="0">
                <a:latin typeface="MingLiU"/>
                <a:cs typeface="MingLiU"/>
              </a:rPr>
              <a:t>年</a:t>
            </a:r>
            <a:r>
              <a:rPr lang="en-US" altLang="zh-TW" sz="1200" dirty="0">
                <a:latin typeface="MingLiU"/>
                <a:cs typeface="MingLiU"/>
              </a:rPr>
              <a:t>6</a:t>
            </a:r>
            <a:r>
              <a:rPr lang="zh-TW" altLang="en-US" sz="1200" dirty="0">
                <a:latin typeface="MingLiU"/>
                <a:cs typeface="MingLiU"/>
              </a:rPr>
              <a:t>月  於立法院財政委員會召開財劃法第</a:t>
            </a:r>
            <a:r>
              <a:rPr lang="en-US" altLang="zh-TW" sz="1200" dirty="0">
                <a:latin typeface="MingLiU"/>
                <a:cs typeface="MingLiU"/>
              </a:rPr>
              <a:t>1</a:t>
            </a:r>
            <a:r>
              <a:rPr lang="zh-TW" altLang="en-US" sz="1200" dirty="0">
                <a:latin typeface="MingLiU"/>
                <a:cs typeface="MingLiU"/>
              </a:rPr>
              <a:t>次初步審查會議中，請中央儘速完成修正「財政</a:t>
            </a:r>
            <a:endParaRPr lang="en-US" altLang="zh-TW" sz="1200" dirty="0">
              <a:latin typeface="MingLiU"/>
              <a:cs typeface="MingLiU"/>
            </a:endParaRPr>
          </a:p>
          <a:p>
            <a:r>
              <a:rPr lang="zh-TW" altLang="en-US" sz="1200" dirty="0">
                <a:latin typeface="MingLiU"/>
                <a:cs typeface="MingLiU"/>
              </a:rPr>
              <a:t>            收支劃分法」，</a:t>
            </a:r>
            <a:r>
              <a:rPr lang="zh-TW" altLang="en-US" sz="1200" dirty="0">
                <a:cs typeface="新細明體" panose="02020500000000000000" pitchFamily="18" charset="-120"/>
              </a:rPr>
              <a:t>擴大統籌稅款規模，釋出財源給地方政府，健全地方財政。</a:t>
            </a:r>
            <a:endParaRPr lang="en-US" altLang="zh-TW" sz="1200" dirty="0">
              <a:cs typeface="新細明體" panose="02020500000000000000" pitchFamily="18" charset="-120"/>
            </a:endParaRPr>
          </a:p>
          <a:p>
            <a:r>
              <a:rPr lang="zh-TW" altLang="en-US" sz="1200" dirty="0">
                <a:cs typeface="新細明體" panose="02020500000000000000" pitchFamily="18" charset="-120"/>
              </a:rPr>
              <a:t>    </a:t>
            </a:r>
            <a:r>
              <a:rPr lang="en-US" altLang="zh-TW" sz="1200" dirty="0">
                <a:latin typeface="MingLiU"/>
              </a:rPr>
              <a:t>113</a:t>
            </a:r>
            <a:r>
              <a:rPr lang="zh-TW" altLang="en-US" sz="1200" dirty="0">
                <a:latin typeface="MingLiU"/>
              </a:rPr>
              <a:t>年</a:t>
            </a:r>
            <a:r>
              <a:rPr lang="en-US" altLang="zh-TW" sz="1200" dirty="0">
                <a:latin typeface="MingLiU"/>
              </a:rPr>
              <a:t>6</a:t>
            </a:r>
            <a:r>
              <a:rPr lang="zh-TW" altLang="en-US" sz="1200" dirty="0">
                <a:latin typeface="MingLiU"/>
              </a:rPr>
              <a:t>月  參加立法院財政委員會辦理之財劃法修正案第</a:t>
            </a:r>
            <a:r>
              <a:rPr lang="en-US" altLang="zh-TW" sz="1200" dirty="0">
                <a:latin typeface="MingLiU"/>
              </a:rPr>
              <a:t>1</a:t>
            </a:r>
            <a:r>
              <a:rPr lang="zh-TW" altLang="en-US" sz="1200" dirty="0">
                <a:latin typeface="MingLiU"/>
              </a:rPr>
              <a:t>次公聽會。</a:t>
            </a:r>
            <a:endParaRPr lang="en-US" altLang="zh-TW" sz="1200" dirty="0">
              <a:latin typeface="MingLiU"/>
            </a:endParaRPr>
          </a:p>
          <a:p>
            <a:pPr>
              <a:spcAft>
                <a:spcPts val="0"/>
              </a:spcAft>
            </a:pPr>
            <a:r>
              <a:rPr lang="zh-TW" altLang="en-US" sz="1200" dirty="0">
                <a:latin typeface="MingLiU"/>
                <a:cs typeface="MingLiU"/>
              </a:rPr>
              <a:t>  </a:t>
            </a:r>
            <a:r>
              <a:rPr lang="en-US" altLang="zh-TW" sz="1200" dirty="0">
                <a:latin typeface="MingLiU"/>
                <a:cs typeface="MingLiU"/>
              </a:rPr>
              <a:t>113</a:t>
            </a:r>
            <a:r>
              <a:rPr lang="zh-TW" altLang="en-US" sz="1200" dirty="0">
                <a:latin typeface="MingLiU"/>
                <a:cs typeface="MingLiU"/>
              </a:rPr>
              <a:t>年</a:t>
            </a:r>
            <a:r>
              <a:rPr lang="en-US" altLang="zh-TW" sz="1200" dirty="0">
                <a:latin typeface="MingLiU"/>
                <a:cs typeface="MingLiU"/>
              </a:rPr>
              <a:t>9</a:t>
            </a:r>
            <a:r>
              <a:rPr lang="zh-TW" altLang="en-US" sz="1200" dirty="0">
                <a:latin typeface="MingLiU"/>
                <a:cs typeface="MingLiU"/>
              </a:rPr>
              <a:t>月  於第</a:t>
            </a:r>
            <a:r>
              <a:rPr lang="en-US" altLang="zh-TW" sz="1200" dirty="0">
                <a:latin typeface="MingLiU"/>
                <a:cs typeface="MingLiU"/>
              </a:rPr>
              <a:t>25</a:t>
            </a:r>
            <a:r>
              <a:rPr lang="zh-TW" altLang="en-US" sz="1200" dirty="0">
                <a:latin typeface="MingLiU"/>
                <a:cs typeface="MingLiU"/>
              </a:rPr>
              <a:t>次全國地方財政聯繫會議建請中央儘速完成修正「財政收支劃分法」。</a:t>
            </a:r>
            <a:endParaRPr lang="en-US" altLang="zh-TW" sz="1200" dirty="0">
              <a:latin typeface="MingLiU"/>
              <a:cs typeface="MingLiU"/>
            </a:endParaRPr>
          </a:p>
          <a:p>
            <a:r>
              <a:rPr lang="zh-TW" altLang="en-US" sz="1200" dirty="0">
                <a:latin typeface="MingLiU"/>
              </a:rPr>
              <a:t>  </a:t>
            </a:r>
            <a:r>
              <a:rPr lang="en-US" altLang="zh-TW" sz="1200" dirty="0">
                <a:latin typeface="MingLiU"/>
              </a:rPr>
              <a:t>113</a:t>
            </a:r>
            <a:r>
              <a:rPr lang="zh-TW" altLang="en-US" sz="1200" dirty="0">
                <a:latin typeface="MingLiU"/>
              </a:rPr>
              <a:t>年</a:t>
            </a:r>
            <a:r>
              <a:rPr lang="en-US" altLang="zh-TW" sz="1200" dirty="0">
                <a:latin typeface="MingLiU"/>
              </a:rPr>
              <a:t>10</a:t>
            </a:r>
            <a:r>
              <a:rPr lang="zh-TW" altLang="en-US" sz="1200" dirty="0">
                <a:latin typeface="MingLiU"/>
              </a:rPr>
              <a:t>月 參加立法院財政委員會辦理之財劃法修正案第</a:t>
            </a:r>
            <a:r>
              <a:rPr lang="en-US" altLang="zh-TW" sz="1200" dirty="0">
                <a:latin typeface="MingLiU"/>
              </a:rPr>
              <a:t>2</a:t>
            </a:r>
            <a:r>
              <a:rPr lang="zh-TW" altLang="en-US" sz="1200" dirty="0">
                <a:latin typeface="MingLiU"/>
              </a:rPr>
              <a:t>次公聽會。</a:t>
            </a:r>
            <a:endParaRPr lang="en-US" altLang="zh-TW" sz="1200" dirty="0">
              <a:latin typeface="MingLiU"/>
            </a:endParaRPr>
          </a:p>
          <a:p>
            <a:pPr>
              <a:spcAft>
                <a:spcPts val="0"/>
              </a:spcAft>
            </a:pPr>
            <a:r>
              <a:rPr lang="zh-TW" altLang="en-US" sz="1200" dirty="0">
                <a:latin typeface="MingLiU"/>
              </a:rPr>
              <a:t>  </a:t>
            </a:r>
            <a:r>
              <a:rPr lang="en-US" altLang="zh-TW" sz="1200" dirty="0">
                <a:latin typeface="MingLiU"/>
              </a:rPr>
              <a:t>113</a:t>
            </a:r>
            <a:r>
              <a:rPr lang="zh-TW" altLang="en-US" sz="1200" dirty="0">
                <a:latin typeface="MingLiU"/>
              </a:rPr>
              <a:t>年</a:t>
            </a:r>
            <a:r>
              <a:rPr lang="en-US" altLang="zh-TW" sz="1200" dirty="0">
                <a:latin typeface="MingLiU"/>
              </a:rPr>
              <a:t>12</a:t>
            </a:r>
            <a:r>
              <a:rPr lang="zh-TW" altLang="en-US" sz="1200" dirty="0">
                <a:latin typeface="MingLiU"/>
              </a:rPr>
              <a:t>月 立法院三讀通過財政收支劃分法修正案。</a:t>
            </a:r>
            <a:endParaRPr lang="en-US" altLang="zh-TW" sz="1200" dirty="0">
              <a:latin typeface="MingLiU"/>
            </a:endParaRPr>
          </a:p>
          <a:p>
            <a:pPr>
              <a:spcAft>
                <a:spcPts val="0"/>
              </a:spcAft>
            </a:pPr>
            <a:r>
              <a:rPr lang="zh-TW" altLang="en-US" sz="1200" dirty="0">
                <a:latin typeface="MingLiU"/>
              </a:rPr>
              <a:t>  </a:t>
            </a:r>
            <a:r>
              <a:rPr lang="en-US" altLang="zh-TW" sz="1200" dirty="0">
                <a:latin typeface="MingLiU"/>
              </a:rPr>
              <a:t>114</a:t>
            </a:r>
            <a:r>
              <a:rPr lang="zh-TW" altLang="en-US" sz="1200" dirty="0">
                <a:latin typeface="MingLiU"/>
              </a:rPr>
              <a:t>年</a:t>
            </a:r>
            <a:r>
              <a:rPr lang="en-US" altLang="zh-TW" sz="1200" dirty="0">
                <a:latin typeface="MingLiU"/>
              </a:rPr>
              <a:t>3</a:t>
            </a:r>
            <a:r>
              <a:rPr lang="zh-TW" altLang="en-US" sz="1200" dirty="0">
                <a:latin typeface="MingLiU"/>
              </a:rPr>
              <a:t>月  總統公布。</a:t>
            </a:r>
            <a:endParaRPr lang="en-US" altLang="zh-TW" sz="1200" dirty="0">
              <a:latin typeface="MingLiU"/>
            </a:endParaRPr>
          </a:p>
          <a:p>
            <a:pPr>
              <a:spcAft>
                <a:spcPts val="0"/>
              </a:spcAft>
            </a:pPr>
            <a:endParaRPr lang="en-US" altLang="zh-TW" sz="1200" dirty="0">
              <a:latin typeface="MingLiU"/>
              <a:cs typeface="MingLiU"/>
            </a:endParaRPr>
          </a:p>
        </p:txBody>
      </p:sp>
      <p:sp>
        <p:nvSpPr>
          <p:cNvPr id="16" name="object 5"/>
          <p:cNvSpPr/>
          <p:nvPr/>
        </p:nvSpPr>
        <p:spPr>
          <a:xfrm>
            <a:off x="608916" y="1435358"/>
            <a:ext cx="6782484" cy="1905000"/>
          </a:xfrm>
          <a:custGeom>
            <a:avLst/>
            <a:gdLst/>
            <a:ahLst/>
            <a:cxnLst/>
            <a:rect l="l" t="t" r="r" b="b"/>
            <a:pathLst>
              <a:path w="6321425" h="868680">
                <a:moveTo>
                  <a:pt x="0" y="86867"/>
                </a:moveTo>
                <a:lnTo>
                  <a:pt x="6825" y="53042"/>
                </a:lnTo>
                <a:lnTo>
                  <a:pt x="25438" y="25431"/>
                </a:lnTo>
                <a:lnTo>
                  <a:pt x="53042" y="6822"/>
                </a:lnTo>
                <a:lnTo>
                  <a:pt x="86842" y="0"/>
                </a:lnTo>
                <a:lnTo>
                  <a:pt x="6233998" y="0"/>
                </a:lnTo>
                <a:lnTo>
                  <a:pt x="6267823" y="6822"/>
                </a:lnTo>
                <a:lnTo>
                  <a:pt x="6295434" y="25431"/>
                </a:lnTo>
                <a:lnTo>
                  <a:pt x="6314043" y="53042"/>
                </a:lnTo>
                <a:lnTo>
                  <a:pt x="6320866" y="86867"/>
                </a:lnTo>
                <a:lnTo>
                  <a:pt x="6320866" y="781558"/>
                </a:lnTo>
                <a:lnTo>
                  <a:pt x="6314043" y="815383"/>
                </a:lnTo>
                <a:lnTo>
                  <a:pt x="6295434" y="842994"/>
                </a:lnTo>
                <a:lnTo>
                  <a:pt x="6267823" y="861603"/>
                </a:lnTo>
                <a:lnTo>
                  <a:pt x="6233998" y="868426"/>
                </a:lnTo>
                <a:lnTo>
                  <a:pt x="86842" y="868426"/>
                </a:lnTo>
                <a:lnTo>
                  <a:pt x="53042" y="861603"/>
                </a:lnTo>
                <a:lnTo>
                  <a:pt x="25438" y="842994"/>
                </a:lnTo>
                <a:lnTo>
                  <a:pt x="6825" y="815383"/>
                </a:lnTo>
                <a:lnTo>
                  <a:pt x="0" y="781558"/>
                </a:lnTo>
                <a:lnTo>
                  <a:pt x="0" y="86867"/>
                </a:lnTo>
                <a:close/>
              </a:path>
            </a:pathLst>
          </a:custGeom>
          <a:ln w="25399">
            <a:solidFill>
              <a:srgbClr val="FFFFFF"/>
            </a:solidFill>
          </a:ln>
        </p:spPr>
        <p:txBody>
          <a:bodyPr wrap="square" lIns="0" tIns="0" rIns="0" bIns="0" rtlCol="0"/>
          <a:lstStyle/>
          <a:p>
            <a:endParaRPr/>
          </a:p>
        </p:txBody>
      </p:sp>
    </p:spTree>
    <p:extLst>
      <p:ext uri="{BB962C8B-B14F-4D97-AF65-F5344CB8AC3E}">
        <p14:creationId xmlns:p14="http://schemas.microsoft.com/office/powerpoint/2010/main" val="1056285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TotalTime>
  <Words>744</Words>
  <Application>Microsoft Office PowerPoint</Application>
  <PresentationFormat>如螢幕大小 (4:3)</PresentationFormat>
  <Paragraphs>49</Paragraphs>
  <Slides>4</Slides>
  <Notes>0</Notes>
  <HiddenSlides>0</HiddenSlides>
  <MMClips>0</MMClips>
  <ScaleCrop>false</ScaleCrop>
  <HeadingPairs>
    <vt:vector size="6" baseType="variant">
      <vt:variant>
        <vt:lpstr>使用字型</vt:lpstr>
      </vt:variant>
      <vt:variant>
        <vt:i4>3</vt:i4>
      </vt:variant>
      <vt:variant>
        <vt:lpstr>佈景主題</vt:lpstr>
      </vt:variant>
      <vt:variant>
        <vt:i4>1</vt:i4>
      </vt:variant>
      <vt:variant>
        <vt:lpstr>投影片標題</vt:lpstr>
      </vt:variant>
      <vt:variant>
        <vt:i4>4</vt:i4>
      </vt:variant>
    </vt:vector>
  </HeadingPairs>
  <TitlesOfParts>
    <vt:vector size="8" baseType="lpstr">
      <vt:lpstr>MingLiU</vt:lpstr>
      <vt:lpstr>新細明體</vt:lpstr>
      <vt:lpstr>Calibri</vt:lpstr>
      <vt:lpstr>Office Theme</vt:lpstr>
      <vt:lpstr>致力推動統籌分配稅款制度合理化</vt:lpstr>
      <vt:lpstr>新北市爭取財政收支劃分法修法大事紀</vt:lpstr>
      <vt:lpstr>新北市爭取財政收支劃分法修法大事紀</vt:lpstr>
      <vt:lpstr>新北市爭取財政收支劃分法修法大事紀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Administrator</dc:creator>
  <cp:lastModifiedBy>江心怡</cp:lastModifiedBy>
  <cp:revision>43</cp:revision>
  <cp:lastPrinted>2025-04-11T05:31:20Z</cp:lastPrinted>
  <dcterms:created xsi:type="dcterms:W3CDTF">2020-01-20T06:47:27Z</dcterms:created>
  <dcterms:modified xsi:type="dcterms:W3CDTF">2025-04-11T08:05:12Z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2019-01-08T00:00:00Z</vt:filetime>
  </property>
  <property fmtid="{D5CDD505-2E9C-101B-9397-08002B2CF9AE}" pid="3" name="Creator">
    <vt:lpwstr>Microsoft® PowerPoint® 2010</vt:lpwstr>
  </property>
  <property fmtid="{D5CDD505-2E9C-101B-9397-08002B2CF9AE}" pid="4" name="LastSaved">
    <vt:filetime>2020-01-20T00:00:00Z</vt:filetime>
  </property>
</Properties>
</file>